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2.xml" ContentType="application/vnd.openxmlformats-officedocument.presentationml.tags+xml"/>
  <Override PartName="/ppt/theme/themeOverride2.xml" ContentType="application/vnd.openxmlformats-officedocument.themeOverr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3.xml" ContentType="application/vnd.openxmlformats-officedocument.presentationml.notesSlide+xml"/>
  <Override PartName="/ppt/tags/tag151.xml" ContentType="application/vnd.openxmlformats-officedocument.presentationml.tags+xml"/>
  <Override PartName="/ppt/notesSlides/notesSlide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5.xml" ContentType="application/vnd.openxmlformats-officedocument.presentationml.notesSlide+xml"/>
  <Override PartName="/ppt/tags/tag156.xml" ContentType="application/vnd.openxmlformats-officedocument.presentationml.tags+xml"/>
  <Override PartName="/ppt/notesSlides/notesSlide6.xml" ContentType="application/vnd.openxmlformats-officedocument.presentationml.notesSlide+xml"/>
  <Override PartName="/ppt/tags/tag157.xml" ContentType="application/vnd.openxmlformats-officedocument.presentationml.tags+xml"/>
  <Override PartName="/ppt/notesSlides/notesSlide7.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8.xml" ContentType="application/vnd.openxmlformats-officedocument.presentationml.notesSlide+xml"/>
  <Override PartName="/ppt/tags/tag162.xml" ContentType="application/vnd.openxmlformats-officedocument.presentationml.tags+xml"/>
  <Override PartName="/ppt/notesSlides/notesSlide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0.xml" ContentType="application/vnd.openxmlformats-officedocument.presentationml.notesSlide+xml"/>
  <Override PartName="/ppt/tags/tag167.xml" ContentType="application/vnd.openxmlformats-officedocument.presentationml.tags+xml"/>
  <Override PartName="/ppt/notesSlides/notesSlide11.xml" ContentType="application/vnd.openxmlformats-officedocument.presentationml.notesSlide+xml"/>
  <Override PartName="/ppt/tags/tag168.xml" ContentType="application/vnd.openxmlformats-officedocument.presentationml.tags+xml"/>
  <Override PartName="/ppt/notesSlides/notesSlide12.xml" ContentType="application/vnd.openxmlformats-officedocument.presentationml.notesSlide+xml"/>
  <Override PartName="/ppt/tags/tag169.xml" ContentType="application/vnd.openxmlformats-officedocument.presentationml.tags+xml"/>
  <Override PartName="/ppt/notesSlides/notesSlide13.xml" ContentType="application/vnd.openxmlformats-officedocument.presentationml.notesSlide+xml"/>
  <Override PartName="/ppt/tags/tag170.xml" ContentType="application/vnd.openxmlformats-officedocument.presentationml.tags+xml"/>
  <Override PartName="/ppt/notesSlides/notesSlide14.xml" ContentType="application/vnd.openxmlformats-officedocument.presentationml.notesSlide+xml"/>
  <Override PartName="/ppt/theme/themeOverride3.xml" ContentType="application/vnd.openxmlformats-officedocument.themeOverr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5.xml" ContentType="application/vnd.openxmlformats-officedocument.presentationml.notesSlide+xml"/>
  <Override PartName="/ppt/tags/tag179.xml" ContentType="application/vnd.openxmlformats-officedocument.presentationml.tags+xml"/>
  <Override PartName="/ppt/notesSlides/notesSlide16.xml" ContentType="application/vnd.openxmlformats-officedocument.presentationml.notesSlide+xml"/>
  <Override PartName="/ppt/tags/tag180.xml" ContentType="application/vnd.openxmlformats-officedocument.presentationml.tags+xml"/>
  <Override PartName="/ppt/notesSlides/notesSlide17.xml" ContentType="application/vnd.openxmlformats-officedocument.presentationml.notesSlide+xml"/>
  <Override PartName="/ppt/tags/tag181.xml" ContentType="application/vnd.openxmlformats-officedocument.presentationml.tags+xml"/>
  <Override PartName="/ppt/notesSlides/notesSlide18.xml" ContentType="application/vnd.openxmlformats-officedocument.presentationml.notesSlide+xml"/>
  <Override PartName="/ppt/tags/tag182.xml" ContentType="application/vnd.openxmlformats-officedocument.presentationml.tags+xml"/>
  <Override PartName="/ppt/notesSlides/notesSlide19.xml" ContentType="application/vnd.openxmlformats-officedocument.presentationml.notesSlide+xml"/>
  <Override PartName="/ppt/tags/tag183.xml" ContentType="application/vnd.openxmlformats-officedocument.presentationml.tags+xml"/>
  <Override PartName="/ppt/notesSlides/notesSlide20.xml" ContentType="application/vnd.openxmlformats-officedocument.presentationml.notesSlide+xml"/>
  <Override PartName="/ppt/tags/tag184.xml" ContentType="application/vnd.openxmlformats-officedocument.presentationml.tags+xml"/>
  <Override PartName="/ppt/notesSlides/notesSlide21.xml" ContentType="application/vnd.openxmlformats-officedocument.presentationml.notesSlide+xml"/>
  <Override PartName="/ppt/tags/tag185.xml" ContentType="application/vnd.openxmlformats-officedocument.presentationml.tags+xml"/>
  <Override PartName="/ppt/notesSlides/notesSlide22.xml" ContentType="application/vnd.openxmlformats-officedocument.presentationml.notesSlide+xml"/>
  <Override PartName="/ppt/tags/tag186.xml" ContentType="application/vnd.openxmlformats-officedocument.presentationml.tags+xml"/>
  <Override PartName="/ppt/notesSlides/notesSlide23.xml" ContentType="application/vnd.openxmlformats-officedocument.presentationml.notesSlide+xml"/>
  <Override PartName="/ppt/tags/tag187.xml" ContentType="application/vnd.openxmlformats-officedocument.presentationml.tags+xml"/>
  <Override PartName="/ppt/notesSlides/notesSlide24.xml" ContentType="application/vnd.openxmlformats-officedocument.presentationml.notesSlide+xml"/>
  <Override PartName="/ppt/tags/tag188.xml" ContentType="application/vnd.openxmlformats-officedocument.presentationml.tags+xml"/>
  <Override PartName="/ppt/notesSlides/notesSlide25.xml" ContentType="application/vnd.openxmlformats-officedocument.presentationml.notesSlide+xml"/>
  <Override PartName="/ppt/tags/tag189.xml" ContentType="application/vnd.openxmlformats-officedocument.presentationml.tags+xml"/>
  <Override PartName="/ppt/notesSlides/notesSlide26.xml" ContentType="application/vnd.openxmlformats-officedocument.presentationml.notesSlide+xml"/>
  <Override PartName="/ppt/tags/tag190.xml" ContentType="application/vnd.openxmlformats-officedocument.presentationml.tags+xml"/>
  <Override PartName="/ppt/notesSlides/notesSlide27.xml" ContentType="application/vnd.openxmlformats-officedocument.presentationml.notesSlide+xml"/>
  <Override PartName="/ppt/tags/tag191.xml" ContentType="application/vnd.openxmlformats-officedocument.presentationml.tags+xml"/>
  <Override PartName="/ppt/notesSlides/notesSlide28.xml" ContentType="application/vnd.openxmlformats-officedocument.presentationml.notesSlide+xml"/>
  <Override PartName="/ppt/tags/tag192.xml" ContentType="application/vnd.openxmlformats-officedocument.presentationml.tags+xml"/>
  <Override PartName="/ppt/notesSlides/notesSlide2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30.xml" ContentType="application/vnd.openxmlformats-officedocument.presentationml.notesSlide+xml"/>
  <Override PartName="/ppt/tags/tag197.xml" ContentType="application/vnd.openxmlformats-officedocument.presentationml.tags+xml"/>
  <Override PartName="/ppt/notesSlides/notesSlide31.xml" ContentType="application/vnd.openxmlformats-officedocument.presentationml.notesSlide+xml"/>
  <Override PartName="/ppt/tags/tag198.xml" ContentType="application/vnd.openxmlformats-officedocument.presentationml.tags+xml"/>
  <Override PartName="/ppt/notesSlides/notesSlide32.xml" ContentType="application/vnd.openxmlformats-officedocument.presentationml.notesSlide+xml"/>
  <Override PartName="/ppt/tags/tag199.xml" ContentType="application/vnd.openxmlformats-officedocument.presentationml.tags+xml"/>
  <Override PartName="/ppt/notesSlides/notesSlide33.xml" ContentType="application/vnd.openxmlformats-officedocument.presentationml.notesSlide+xml"/>
  <Override PartName="/ppt/tags/tag200.xml" ContentType="application/vnd.openxmlformats-officedocument.presentationml.tags+xml"/>
  <Override PartName="/ppt/notesSlides/notesSlide34.xml" ContentType="application/vnd.openxmlformats-officedocument.presentationml.notesSlide+xml"/>
  <Override PartName="/ppt/tags/tag201.xml" ContentType="application/vnd.openxmlformats-officedocument.presentationml.tags+xml"/>
  <Override PartName="/ppt/notesSlides/notesSlide35.xml" ContentType="application/vnd.openxmlformats-officedocument.presentationml.notesSlide+xml"/>
  <Override PartName="/ppt/tags/tag202.xml" ContentType="application/vnd.openxmlformats-officedocument.presentationml.tags+xml"/>
  <Override PartName="/ppt/notesSlides/notesSlide36.xml" ContentType="application/vnd.openxmlformats-officedocument.presentationml.notesSlide+xml"/>
  <Override PartName="/ppt/tags/tag203.xml" ContentType="application/vnd.openxmlformats-officedocument.presentationml.tags+xml"/>
  <Override PartName="/ppt/notesSlides/notesSlide37.xml" ContentType="application/vnd.openxmlformats-officedocument.presentationml.notesSlide+xml"/>
  <Override PartName="/ppt/theme/themeOverride4.xml" ContentType="application/vnd.openxmlformats-officedocument.themeOverride+xml"/>
  <Override PartName="/ppt/tags/tag204.xml" ContentType="application/vnd.openxmlformats-officedocument.presentationml.tags+xml"/>
  <Override PartName="/ppt/tags/tag205.xml" ContentType="application/vnd.openxmlformats-officedocument.presentationml.tags+xml"/>
  <Override PartName="/ppt/theme/themeOverride5.xml" ContentType="application/vnd.openxmlformats-officedocument.themeOverr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heme/themeOverride6.xml" ContentType="application/vnd.openxmlformats-officedocument.themeOverride+xml"/>
  <Override PartName="/ppt/tags/tag214.xml" ContentType="application/vnd.openxmlformats-officedocument.presentationml.tags+xml"/>
  <Override PartName="/ppt/tags/tag215.xml" ContentType="application/vnd.openxmlformats-officedocument.presentationml.tags+xml"/>
  <Override PartName="/ppt/theme/themeOverride7.xml" ContentType="application/vnd.openxmlformats-officedocument.themeOverride+xml"/>
  <Override PartName="/ppt/tags/tag216.xml" ContentType="application/vnd.openxmlformats-officedocument.presentationml.tags+xml"/>
  <Override PartName="/ppt/tags/tag217.xml" ContentType="application/vnd.openxmlformats-officedocument.presentationml.tags+xml"/>
  <Override PartName="/ppt/theme/themeOverride8.xml" ContentType="application/vnd.openxmlformats-officedocument.themeOverride+xml"/>
  <Override PartName="/ppt/tags/tag218.xml" ContentType="application/vnd.openxmlformats-officedocument.presentationml.tags+xml"/>
  <Override PartName="/ppt/tags/tag219.xml" ContentType="application/vnd.openxmlformats-officedocument.presentationml.tags+xml"/>
  <Override PartName="/ppt/theme/themeOverride9.xml" ContentType="application/vnd.openxmlformats-officedocument.themeOverr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38.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39.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40.xml" ContentType="application/vnd.openxmlformats-officedocument.presentationml.notesSlide+xml"/>
  <Override PartName="/ppt/tags/tag2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handoutMasterIdLst>
    <p:handoutMasterId r:id="rId86"/>
  </p:handoutMasterIdLst>
  <p:sldIdLst>
    <p:sldId id="318" r:id="rId2"/>
    <p:sldId id="266" r:id="rId3"/>
    <p:sldId id="267" r:id="rId4"/>
    <p:sldId id="270" r:id="rId5"/>
    <p:sldId id="268" r:id="rId6"/>
    <p:sldId id="277" r:id="rId7"/>
    <p:sldId id="276" r:id="rId8"/>
    <p:sldId id="282" r:id="rId9"/>
    <p:sldId id="283" r:id="rId10"/>
    <p:sldId id="281" r:id="rId11"/>
    <p:sldId id="284" r:id="rId12"/>
    <p:sldId id="289" r:id="rId13"/>
    <p:sldId id="290" r:id="rId14"/>
    <p:sldId id="291" r:id="rId15"/>
    <p:sldId id="285" r:id="rId16"/>
    <p:sldId id="297" r:id="rId17"/>
    <p:sldId id="296" r:id="rId18"/>
    <p:sldId id="286" r:id="rId19"/>
    <p:sldId id="292" r:id="rId20"/>
    <p:sldId id="293" r:id="rId21"/>
    <p:sldId id="295" r:id="rId22"/>
    <p:sldId id="294" r:id="rId23"/>
    <p:sldId id="288" r:id="rId24"/>
    <p:sldId id="306" r:id="rId25"/>
    <p:sldId id="307" r:id="rId26"/>
    <p:sldId id="308" r:id="rId27"/>
    <p:sldId id="310" r:id="rId28"/>
    <p:sldId id="311" r:id="rId29"/>
    <p:sldId id="312" r:id="rId30"/>
    <p:sldId id="313" r:id="rId31"/>
    <p:sldId id="314" r:id="rId32"/>
    <p:sldId id="316" r:id="rId33"/>
    <p:sldId id="317" r:id="rId34"/>
    <p:sldId id="319" r:id="rId35"/>
    <p:sldId id="320" r:id="rId36"/>
    <p:sldId id="321" r:id="rId37"/>
    <p:sldId id="323" r:id="rId38"/>
    <p:sldId id="322" r:id="rId39"/>
    <p:sldId id="324" r:id="rId40"/>
    <p:sldId id="325" r:id="rId41"/>
    <p:sldId id="326" r:id="rId42"/>
    <p:sldId id="327" r:id="rId43"/>
    <p:sldId id="328" r:id="rId44"/>
    <p:sldId id="329" r:id="rId45"/>
    <p:sldId id="331" r:id="rId46"/>
    <p:sldId id="330" r:id="rId47"/>
    <p:sldId id="332" r:id="rId48"/>
    <p:sldId id="333" r:id="rId49"/>
    <p:sldId id="334" r:id="rId50"/>
    <p:sldId id="360" r:id="rId51"/>
    <p:sldId id="337" r:id="rId52"/>
    <p:sldId id="262" r:id="rId53"/>
    <p:sldId id="263" r:id="rId54"/>
    <p:sldId id="264" r:id="rId55"/>
    <p:sldId id="265" r:id="rId56"/>
    <p:sldId id="338" r:id="rId57"/>
    <p:sldId id="339" r:id="rId58"/>
    <p:sldId id="341" r:id="rId59"/>
    <p:sldId id="269" r:id="rId60"/>
    <p:sldId id="342" r:id="rId61"/>
    <p:sldId id="271" r:id="rId62"/>
    <p:sldId id="272" r:id="rId63"/>
    <p:sldId id="279" r:id="rId64"/>
    <p:sldId id="343" r:id="rId65"/>
    <p:sldId id="344" r:id="rId66"/>
    <p:sldId id="345" r:id="rId67"/>
    <p:sldId id="346" r:id="rId68"/>
    <p:sldId id="348" r:id="rId69"/>
    <p:sldId id="287" r:id="rId70"/>
    <p:sldId id="349" r:id="rId71"/>
    <p:sldId id="350" r:id="rId72"/>
    <p:sldId id="351" r:id="rId73"/>
    <p:sldId id="361" r:id="rId74"/>
    <p:sldId id="352" r:id="rId75"/>
    <p:sldId id="353" r:id="rId76"/>
    <p:sldId id="354" r:id="rId77"/>
    <p:sldId id="355" r:id="rId78"/>
    <p:sldId id="357" r:id="rId79"/>
    <p:sldId id="358" r:id="rId80"/>
    <p:sldId id="280" r:id="rId81"/>
    <p:sldId id="356" r:id="rId82"/>
    <p:sldId id="273" r:id="rId83"/>
    <p:sldId id="347"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94" d="100"/>
          <a:sy n="94" d="100"/>
        </p:scale>
        <p:origin x="64" y="172"/>
      </p:cViewPr>
      <p:guideLst>
        <p:guide orient="horz" pos="211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2019/11/21</a:t>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7</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9</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49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1D011-EC35-498F-ADE3-3197FF1A64D5}"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735104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1D011-EC35-498F-ADE3-3197FF1A64D5}"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2084054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1D011-EC35-498F-ADE3-3197FF1A64D5}"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403802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hemeOverride" Target="../theme/themeOverride1.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1.jpeg"/><Relationship Id="rId4" Type="http://schemas.openxmlformats.org/officeDocument/2006/relationships/tags" Target="../tags/tag9.xml"/><Relationship Id="rId9"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5.png"/><Relationship Id="rId5" Type="http://schemas.openxmlformats.org/officeDocument/2006/relationships/tags" Target="../tags/tag69.xml"/><Relationship Id="rId10" Type="http://schemas.openxmlformats.org/officeDocument/2006/relationships/image" Target="../media/image2.png"/><Relationship Id="rId4" Type="http://schemas.openxmlformats.org/officeDocument/2006/relationships/tags" Target="../tags/tag68.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jpeg"/><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2.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Master" Target="../slideMasters/slideMaster1.xml"/><Relationship Id="rId5" Type="http://schemas.openxmlformats.org/officeDocument/2006/relationships/tags" Target="../tags/tag81.xml"/><Relationship Id="rId4" Type="http://schemas.openxmlformats.org/officeDocument/2006/relationships/tags" Target="../tags/tag8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5.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2.png"/><Relationship Id="rId5" Type="http://schemas.openxmlformats.org/officeDocument/2006/relationships/tags" Target="../tags/tag86.xml"/><Relationship Id="rId10" Type="http://schemas.openxmlformats.org/officeDocument/2006/relationships/slideMaster" Target="../slideMasters/slideMaster1.xml"/><Relationship Id="rId4" Type="http://schemas.openxmlformats.org/officeDocument/2006/relationships/tags" Target="../tags/tag85.xml"/><Relationship Id="rId9" Type="http://schemas.openxmlformats.org/officeDocument/2006/relationships/tags" Target="../tags/tag9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10" Type="http://schemas.openxmlformats.org/officeDocument/2006/relationships/image" Target="../media/image2.png"/><Relationship Id="rId4" Type="http://schemas.openxmlformats.org/officeDocument/2006/relationships/tags" Target="../tags/tag94.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5.png"/><Relationship Id="rId4" Type="http://schemas.openxmlformats.org/officeDocument/2006/relationships/tags" Target="../tags/tag102.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10" Type="http://schemas.openxmlformats.org/officeDocument/2006/relationships/image" Target="../media/image2.png"/><Relationship Id="rId4" Type="http://schemas.openxmlformats.org/officeDocument/2006/relationships/tags" Target="../tags/tag110.xml"/><Relationship Id="rId9"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image" Target="../media/image5.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Master" Target="../slideMasters/slideMaster1.xml"/><Relationship Id="rId5" Type="http://schemas.openxmlformats.org/officeDocument/2006/relationships/tags" Target="../tags/tag119.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7.xml"/><Relationship Id="rId7" Type="http://schemas.openxmlformats.org/officeDocument/2006/relationships/tags" Target="../tags/tag131.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2.xml"/><Relationship Id="rId7"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2.png"/><Relationship Id="rId5" Type="http://schemas.openxmlformats.org/officeDocument/2006/relationships/tags" Target="../tags/tag37.xml"/><Relationship Id="rId10" Type="http://schemas.openxmlformats.org/officeDocument/2006/relationships/slideMaster" Target="../slideMasters/slideMaster1.xml"/><Relationship Id="rId4" Type="http://schemas.openxmlformats.org/officeDocument/2006/relationships/tags" Target="../tags/tag36.xml"/><Relationship Id="rId9" Type="http://schemas.openxmlformats.org/officeDocument/2006/relationships/tags" Target="../tags/tag4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4.jpeg"/><Relationship Id="rId5" Type="http://schemas.openxmlformats.org/officeDocument/2006/relationships/slideMaster" Target="../slideMasters/slideMaster1.xml"/><Relationship Id="rId4" Type="http://schemas.openxmlformats.org/officeDocument/2006/relationships/tags" Target="../tags/tag4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5.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2.png"/><Relationship Id="rId5" Type="http://schemas.openxmlformats.org/officeDocument/2006/relationships/tags" Target="../tags/tag60.xml"/><Relationship Id="rId10"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tags" Target="../tags/tag6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10">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593850" y="1951673"/>
            <a:ext cx="9004300" cy="1785103"/>
          </a:xfrm>
        </p:spPr>
        <p:txBody>
          <a:bodyPr lIns="90170" tIns="46990" rIns="90170" bIns="46990" anchor="b" anchorCtr="0">
            <a:normAutofit/>
          </a:bodyPr>
          <a:lstStyle>
            <a:lvl1pPr algn="ctr">
              <a:defRPr sz="10600" b="0" spc="0" baseline="0">
                <a:solidFill>
                  <a:schemeClr val="tx1">
                    <a:lumMod val="85000"/>
                    <a:lumOff val="15000"/>
                  </a:schemeClr>
                </a:solidFill>
                <a:latin typeface="Arial" panose="020B0604020202020204" pitchFamily="34" charset="0"/>
                <a:ea typeface="汉仪乐喵体W"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3"/>
            </p:custDataLst>
          </p:nvPr>
        </p:nvSpPr>
        <p:spPr>
          <a:xfrm>
            <a:off x="2801815" y="3860800"/>
            <a:ext cx="6588370" cy="577100"/>
          </a:xfrm>
        </p:spPr>
        <p:txBody>
          <a:bodyPr lIns="90170" tIns="46990" rIns="90170" bIns="46990">
            <a:normAutofit/>
          </a:bodyPr>
          <a:lstStyle>
            <a:lvl1pPr marL="0" indent="0" algn="ctr" eaLnBrk="1" fontAlgn="auto" latinLnBrk="0" hangingPunct="1">
              <a:lnSpc>
                <a:spcPct val="100000"/>
              </a:lnSpc>
              <a:buNone/>
              <a:defRPr sz="2000" u="none" strike="noStrike" kern="1200" cap="none" spc="0" normalizeH="0" baseline="0">
                <a:solidFill>
                  <a:schemeClr val="tx1">
                    <a:lumMod val="85000"/>
                    <a:lumOff val="15000"/>
                  </a:schemeClr>
                </a:solidFill>
                <a:uFillTx/>
                <a:latin typeface="Arial" panose="020B0604020202020204" pitchFamily="34" charset="0"/>
                <a:ea typeface="幼圆" panose="0201050906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17" name="页脚占位符 16"/>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7"/>
            </p:custDataLst>
          </p:nvPr>
        </p:nvSpPr>
        <p:spPr>
          <a:xfrm>
            <a:off x="3858693" y="4847094"/>
            <a:ext cx="2160000" cy="577100"/>
          </a:xfrm>
        </p:spPr>
        <p:txBody>
          <a:bodyPr lIns="90170" tIns="46990" rIns="90170" bIns="46990" anchor="ctr" anchorCtr="0">
            <a:normAutofit/>
          </a:bodyPr>
          <a:lstStyle>
            <a:lvl1pPr marL="0" indent="0" algn="ctr">
              <a:buNone/>
              <a:defRPr sz="2000" spc="0"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编辑文本</a:t>
            </a:r>
          </a:p>
        </p:txBody>
      </p:sp>
      <p:sp>
        <p:nvSpPr>
          <p:cNvPr id="12" name="文本占位符 11"/>
          <p:cNvSpPr>
            <a:spLocks noGrp="1"/>
          </p:cNvSpPr>
          <p:nvPr>
            <p:ph type="body" sz="quarter" idx="14" hasCustomPrompt="1"/>
            <p:custDataLst>
              <p:tags r:id="rId8"/>
            </p:custDataLst>
          </p:nvPr>
        </p:nvSpPr>
        <p:spPr>
          <a:xfrm>
            <a:off x="6278352" y="4847094"/>
            <a:ext cx="2160000" cy="577100"/>
          </a:xfrm>
        </p:spPr>
        <p:txBody>
          <a:bodyPr lIns="90170" tIns="46990" rIns="90170" bIns="46990" anchor="ctr" anchorCtr="0">
            <a:normAutofit/>
          </a:bodyPr>
          <a:lstStyle>
            <a:lvl1pPr marL="0" indent="0" algn="ctr">
              <a:buNone/>
              <a:defRPr sz="2000" spc="0" baseline="0">
                <a:solidFill>
                  <a:schemeClr val="tx1">
                    <a:lumMod val="85000"/>
                    <a:lumOff val="15000"/>
                  </a:schemeClr>
                </a:solidFill>
                <a:latin typeface="Arial" panose="020B0604020202020204" pitchFamily="34" charset="0"/>
                <a:ea typeface="幼圆" panose="02010509060101010101" pitchFamily="49" charset="-122"/>
              </a:defRPr>
            </a:lvl1pPr>
            <a:lvl2pPr marL="457200" indent="0">
              <a:buNone/>
              <a:defRPr/>
            </a:lvl2pPr>
          </a:lstStyle>
          <a:p>
            <a:pPr lvl="0"/>
            <a:r>
              <a:rPr lang="zh-CN" altLang="en-US" dirty="0"/>
              <a:t>编辑文本</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9" name="组合 8"/>
          <p:cNvGrpSpPr/>
          <p:nvPr>
            <p:custDataLst>
              <p:tags r:id="rId1"/>
            </p:custDataLst>
          </p:nvPr>
        </p:nvGrpSpPr>
        <p:grpSpPr>
          <a:xfrm>
            <a:off x="-2" y="304775"/>
            <a:ext cx="12193272" cy="6557035"/>
            <a:chOff x="-2" y="304775"/>
            <a:chExt cx="12193272" cy="6557035"/>
          </a:xfrm>
        </p:grpSpPr>
        <p:pic>
          <p:nvPicPr>
            <p:cNvPr id="10" name="图片 9" descr="3"/>
            <p:cNvPicPr>
              <a:picLocks noChangeAspect="1"/>
            </p:cNvPicPr>
            <p:nvPr userDrawn="1">
              <p:custDataLst>
                <p:tags r:id="rId6"/>
              </p:custDataLst>
            </p:nvPr>
          </p:nvPicPr>
          <p:blipFill>
            <a:blip r:embed="rId10"/>
            <a:srcRect/>
            <a:stretch>
              <a:fillRect/>
            </a:stretch>
          </p:blipFill>
          <p:spPr>
            <a:xfrm flipH="1">
              <a:off x="-2" y="4746047"/>
              <a:ext cx="2095501" cy="2108777"/>
            </a:xfrm>
            <a:prstGeom prst="rect">
              <a:avLst/>
            </a:prstGeom>
          </p:spPr>
        </p:pic>
        <p:sp>
          <p:nvSpPr>
            <p:cNvPr id="11" name="矩形 10"/>
            <p:cNvSpPr/>
            <p:nvPr userDrawn="1">
              <p:custDataLst>
                <p:tags r:id="rId7"/>
              </p:custDataLst>
            </p:nvPr>
          </p:nvSpPr>
          <p:spPr>
            <a:xfrm>
              <a:off x="292053" y="304775"/>
              <a:ext cx="11607893" cy="62484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solidFill>
                  <a:schemeClr val="tx1">
                    <a:lumMod val="85000"/>
                    <a:lumOff val="15000"/>
                  </a:schemeClr>
                </a:solidFill>
                <a:latin typeface="Arial" panose="020B0604020202020204" pitchFamily="34" charset="0"/>
                <a:ea typeface="幼圆" panose="02010509060101010101" pitchFamily="49" charset="-122"/>
                <a:cs typeface="Viner Hand ITC" panose="03070502030502020203" charset="0"/>
                <a:sym typeface="+mn-ea"/>
              </a:endParaRPr>
            </a:p>
          </p:txBody>
        </p:sp>
        <p:pic>
          <p:nvPicPr>
            <p:cNvPr id="12" name="图片 11" descr="1"/>
            <p:cNvPicPr>
              <a:picLocks noChangeAspect="1"/>
            </p:cNvPicPr>
            <p:nvPr userDrawn="1">
              <p:custDataLst>
                <p:tags r:id="rId8"/>
              </p:custDataLst>
            </p:nvPr>
          </p:nvPicPr>
          <p:blipFill>
            <a:blip r:embed="rId11"/>
            <a:srcRect b="-14"/>
            <a:stretch>
              <a:fillRect/>
            </a:stretch>
          </p:blipFill>
          <p:spPr>
            <a:xfrm>
              <a:off x="10222230" y="5323840"/>
              <a:ext cx="1971040" cy="1537970"/>
            </a:xfrm>
            <a:prstGeom prst="rect">
              <a:avLst/>
            </a:prstGeom>
          </p:spPr>
        </p:pic>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vl2pPr>
              <a:defRPr baseline="0">
                <a:solidFill>
                  <a:schemeClr val="tx1">
                    <a:lumMod val="85000"/>
                    <a:lumOff val="15000"/>
                  </a:schemeClr>
                </a:solidFill>
                <a:latin typeface="Arial" panose="020B0604020202020204" pitchFamily="34" charset="0"/>
                <a:ea typeface="幼圆" panose="02010509060101010101" pitchFamily="49" charset="-122"/>
              </a:defRPr>
            </a:lvl2pPr>
            <a:lvl3pPr>
              <a:defRPr baseline="0">
                <a:solidFill>
                  <a:schemeClr val="tx1">
                    <a:lumMod val="85000"/>
                    <a:lumOff val="15000"/>
                  </a:schemeClr>
                </a:solidFill>
                <a:latin typeface="Arial" panose="020B0604020202020204" pitchFamily="34" charset="0"/>
                <a:ea typeface="幼圆" panose="02010509060101010101" pitchFamily="49" charset="-122"/>
              </a:defRPr>
            </a:lvl3pPr>
            <a:lvl4pPr>
              <a:defRPr baseline="0">
                <a:solidFill>
                  <a:schemeClr val="tx1">
                    <a:lumMod val="85000"/>
                    <a:lumOff val="15000"/>
                  </a:schemeClr>
                </a:solidFill>
                <a:latin typeface="Arial" panose="020B0604020202020204" pitchFamily="34" charset="0"/>
                <a:ea typeface="幼圆" panose="02010509060101010101" pitchFamily="49" charset="-122"/>
              </a:defRPr>
            </a:lvl4pPr>
            <a:lvl5pPr>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6">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100345" y="2324852"/>
            <a:ext cx="7991310" cy="2208296"/>
          </a:xfrm>
          <a:noFill/>
          <a:extLst>
            <a:ext uri="{909E8E84-426E-40DD-AFC4-6F175D3DCCD1}">
              <a14:hiddenFill xmlns:a14="http://schemas.microsoft.com/office/drawing/2010/main">
                <a:solidFill>
                  <a:srgbClr val="FFDE75"/>
                </a:solidFill>
              </a14:hiddenFill>
            </a:ext>
          </a:extLst>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10000" b="1" i="0" u="none" strike="noStrike" kern="1200" cap="none" spc="0" normalizeH="0" baseline="0" noProof="1" dirty="0">
                <a:ln>
                  <a:noFill/>
                </a:ln>
                <a:solidFill>
                  <a:schemeClr val="tx1">
                    <a:lumMod val="85000"/>
                    <a:lumOff val="15000"/>
                  </a:schemeClr>
                </a:solidFill>
                <a:uFillTx/>
                <a:latin typeface="Arial" panose="020B0604020202020204" pitchFamily="34" charset="0"/>
                <a:ea typeface="汉仪乐喵体W"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7"/>
          <a:srcRect/>
          <a:stretch>
            <a:fillRect/>
          </a:stretch>
        </p:blipFill>
        <p:spPr>
          <a:xfrm>
            <a:off x="10286365" y="4938395"/>
            <a:ext cx="1904365" cy="1916430"/>
          </a:xfrm>
          <a:prstGeom prst="rect">
            <a:avLst/>
          </a:prstGeom>
        </p:spPr>
      </p:pic>
      <p:sp>
        <p:nvSpPr>
          <p:cNvPr id="2" name="标题 1"/>
          <p:cNvSpPr>
            <a:spLocks noGrp="1"/>
          </p:cNvSpPr>
          <p:nvPr>
            <p:ph type="title"/>
            <p:custDataLst>
              <p:tags r:id="rId2"/>
            </p:custDataLst>
          </p:nvPr>
        </p:nvSpPr>
        <p:spPr/>
        <p:txBody>
          <a:bodyPr>
            <a:normAutofit/>
          </a:bodyPr>
          <a:lstStyle>
            <a:lvl1pPr>
              <a:defRPr baseline="0">
                <a:solidFill>
                  <a:schemeClr val="tx1">
                    <a:lumMod val="85000"/>
                    <a:lumOff val="15000"/>
                  </a:schemeClr>
                </a:solidFill>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2" y="304775"/>
            <a:ext cx="12193272" cy="6557035"/>
            <a:chOff x="-2" y="304775"/>
            <a:chExt cx="12193272" cy="6557035"/>
          </a:xfrm>
        </p:grpSpPr>
        <p:pic>
          <p:nvPicPr>
            <p:cNvPr id="9" name="图片 8" descr="3"/>
            <p:cNvPicPr>
              <a:picLocks noChangeAspect="1"/>
            </p:cNvPicPr>
            <p:nvPr userDrawn="1">
              <p:custDataLst>
                <p:tags r:id="rId7"/>
              </p:custDataLst>
            </p:nvPr>
          </p:nvPicPr>
          <p:blipFill>
            <a:blip r:embed="rId11"/>
            <a:srcRect/>
            <a:stretch>
              <a:fillRect/>
            </a:stretch>
          </p:blipFill>
          <p:spPr>
            <a:xfrm flipH="1">
              <a:off x="-2" y="4746047"/>
              <a:ext cx="2095501" cy="2108777"/>
            </a:xfrm>
            <a:prstGeom prst="rect">
              <a:avLst/>
            </a:prstGeom>
          </p:spPr>
        </p:pic>
        <p:sp>
          <p:nvSpPr>
            <p:cNvPr id="6" name="矩形 5"/>
            <p:cNvSpPr/>
            <p:nvPr userDrawn="1">
              <p:custDataLst>
                <p:tags r:id="rId8"/>
              </p:custDataLst>
            </p:nvPr>
          </p:nvSpPr>
          <p:spPr>
            <a:xfrm>
              <a:off x="292053" y="304775"/>
              <a:ext cx="11607893" cy="62484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en-US" altLang="zh-CN" baseline="0">
                <a:solidFill>
                  <a:schemeClr val="tx1">
                    <a:lumMod val="85000"/>
                    <a:lumOff val="15000"/>
                  </a:schemeClr>
                </a:solidFill>
                <a:latin typeface="Arial" panose="020B0604020202020204" pitchFamily="34" charset="0"/>
                <a:cs typeface="Viner Hand ITC" panose="03070502030502020203" charset="0"/>
                <a:sym typeface="+mn-ea"/>
              </a:endParaRPr>
            </a:p>
          </p:txBody>
        </p:sp>
        <p:pic>
          <p:nvPicPr>
            <p:cNvPr id="8" name="图片 7" descr="1"/>
            <p:cNvPicPr>
              <a:picLocks noChangeAspect="1"/>
            </p:cNvPicPr>
            <p:nvPr userDrawn="1">
              <p:custDataLst>
                <p:tags r:id="rId9"/>
              </p:custDataLst>
            </p:nvPr>
          </p:nvPicPr>
          <p:blipFill>
            <a:blip r:embed="rId12"/>
            <a:srcRect b="-14"/>
            <a:stretch>
              <a:fillRect/>
            </a:stretch>
          </p:blipFill>
          <p:spPr>
            <a:xfrm>
              <a:off x="10222230" y="5323840"/>
              <a:ext cx="1971040" cy="1537970"/>
            </a:xfrm>
            <a:prstGeom prst="rect">
              <a:avLst/>
            </a:prstGeom>
          </p:spPr>
        </p:pic>
      </p:grpSp>
      <p:sp>
        <p:nvSpPr>
          <p:cNvPr id="2" name="标题 1"/>
          <p:cNvSpPr>
            <a:spLocks noGrp="1"/>
          </p:cNvSpPr>
          <p:nvPr>
            <p:ph type="title" hasCustomPrompt="1"/>
            <p:custDataLst>
              <p:tags r:id="rId2"/>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3" name="日期占位符 2"/>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dirty="0">
              <a:latin typeface="Arial" panose="020B0604020202020204" pitchFamily="34" charset="0"/>
              <a:sym typeface="+mn-ea"/>
            </a:endParaRPr>
          </a:p>
        </p:txBody>
      </p:sp>
      <p:pic>
        <p:nvPicPr>
          <p:cNvPr id="8" name="图片 7" descr="3"/>
          <p:cNvPicPr>
            <a:picLocks noChangeAspect="1"/>
          </p:cNvPicPr>
          <p:nvPr>
            <p:custDataLst>
              <p:tags r:id="rId2"/>
            </p:custDataLst>
          </p:nvPr>
        </p:nvPicPr>
        <p:blipFill>
          <a:blip r:embed="rId10"/>
          <a:srcRect/>
          <a:stretch>
            <a:fillRect/>
          </a:stretch>
        </p:blipFill>
        <p:spPr>
          <a:xfrm flipH="1">
            <a:off x="-1" y="5219699"/>
            <a:ext cx="1624831" cy="1635125"/>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ormAutofit/>
          </a:bodyPr>
          <a:lstStyle>
            <a:lvl1pPr>
              <a:defRPr sz="3600" baseline="0">
                <a:latin typeface="Arial" panose="020B0604020202020204" pitchFamily="34" charset="0"/>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normAutofit/>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8"/>
            </p:custDataLst>
          </p:nvPr>
        </p:nvSpPr>
        <p:spPr>
          <a:xfrm>
            <a:off x="5101200" y="769938"/>
            <a:ext cx="6480000" cy="5087937"/>
          </a:xfrm>
        </p:spPr>
        <p:txBody>
          <a:bodyPr>
            <a:normAutofit/>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1" name="图片 10" descr="1"/>
          <p:cNvPicPr>
            <a:picLocks noChangeAspect="1"/>
          </p:cNvPicPr>
          <p:nvPr>
            <p:custDataLst>
              <p:tags r:id="rId1"/>
            </p:custDataLst>
          </p:nvPr>
        </p:nvPicPr>
        <p:blipFill>
          <a:blip r:embed="rId10"/>
          <a:srcRect b="-14"/>
          <a:stretch>
            <a:fillRect/>
          </a:stretch>
        </p:blipFill>
        <p:spPr>
          <a:xfrm>
            <a:off x="10222230" y="5323840"/>
            <a:ext cx="1971040" cy="1537970"/>
          </a:xfrm>
          <a:prstGeom prst="rect">
            <a:avLst/>
          </a:prstGeom>
        </p:spPr>
      </p:pic>
      <p:sp>
        <p:nvSpPr>
          <p:cNvPr id="8" name="矩形 7"/>
          <p:cNvSpPr/>
          <p:nvPr>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latin typeface="Arial" panose="020B0604020202020204" pitchFamily="34" charset="0"/>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normAutofit/>
          </a:bodyPr>
          <a:lstStyle>
            <a:lvl1pPr algn="ctr">
              <a:defRPr sz="3600" baseline="0">
                <a:latin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normAutofit/>
          </a:bodyPr>
          <a:lstStyle>
            <a:lvl1pPr algn="ctr">
              <a:defRPr baseline="0">
                <a:latin typeface="Arial" panose="020B0604020202020204" pitchFamily="34" charset="0"/>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normAutofit/>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latin typeface="Arial" panose="020B0604020202020204" pitchFamily="34" charset="0"/>
              <a:sym typeface="+mn-ea"/>
            </a:endParaRPr>
          </a:p>
        </p:txBody>
      </p:sp>
      <p:pic>
        <p:nvPicPr>
          <p:cNvPr id="10" name="图片 9" descr="3"/>
          <p:cNvPicPr>
            <a:picLocks noChangeAspect="1"/>
          </p:cNvPicPr>
          <p:nvPr>
            <p:custDataLst>
              <p:tags r:id="rId2"/>
            </p:custDataLst>
          </p:nvPr>
        </p:nvPicPr>
        <p:blipFill>
          <a:blip r:embed="rId10"/>
          <a:srcRect/>
          <a:stretch>
            <a:fillRect/>
          </a:stretch>
        </p:blipFill>
        <p:spPr>
          <a:xfrm>
            <a:off x="10998200" y="5648649"/>
            <a:ext cx="1196538" cy="1204119"/>
          </a:xfrm>
          <a:prstGeom prst="rect">
            <a:avLst/>
          </a:prstGeom>
        </p:spPr>
      </p:pic>
      <p:sp>
        <p:nvSpPr>
          <p:cNvPr id="2" name="标题 1"/>
          <p:cNvSpPr>
            <a:spLocks noGrp="1"/>
          </p:cNvSpPr>
          <p:nvPr>
            <p:ph type="title"/>
            <p:custDataLst>
              <p:tags r:id="rId3"/>
            </p:custDataLst>
          </p:nvPr>
        </p:nvSpPr>
        <p:spPr>
          <a:xfrm>
            <a:off x="604800" y="669600"/>
            <a:ext cx="10976400" cy="565200"/>
          </a:xfrm>
        </p:spPr>
        <p:txBody>
          <a:bodyPr anchor="ctr">
            <a:normAutofit/>
          </a:bodyPr>
          <a:lstStyle>
            <a:lvl1pPr algn="ctr">
              <a:defRPr sz="3200" baseline="0">
                <a:latin typeface="Arial" panose="020B0604020202020204" pitchFamily="34" charset="0"/>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normAutofit/>
          </a:bodyPr>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normAutofit/>
          </a:bodyPr>
          <a:lstStyle>
            <a:lvl1pPr marL="0" indent="0">
              <a:buNone/>
              <a:defRPr baseline="0">
                <a:latin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2" name="图片 11" descr="1"/>
          <p:cNvPicPr>
            <a:picLocks noChangeAspect="1"/>
          </p:cNvPicPr>
          <p:nvPr>
            <p:custDataLst>
              <p:tags r:id="rId1"/>
            </p:custDataLst>
          </p:nvPr>
        </p:nvPicPr>
        <p:blipFill>
          <a:blip r:embed="rId12"/>
          <a:srcRect b="-14"/>
          <a:stretch>
            <a:fillRect/>
          </a:stretch>
        </p:blipFill>
        <p:spPr>
          <a:xfrm>
            <a:off x="10222230" y="5323840"/>
            <a:ext cx="1971040" cy="1537970"/>
          </a:xfrm>
          <a:prstGeom prst="rect">
            <a:avLst/>
          </a:prstGeom>
        </p:spPr>
      </p:pic>
      <p:sp>
        <p:nvSpPr>
          <p:cNvPr id="6" name="矩形 5"/>
          <p:cNvSpPr/>
          <p:nvPr>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en-US" altLang="zh-CN" baseline="0">
              <a:solidFill>
                <a:schemeClr val="tx1">
                  <a:lumMod val="85000"/>
                  <a:lumOff val="15000"/>
                </a:schemeClr>
              </a:solidFill>
              <a:latin typeface="Arial" panose="020B0604020202020204" pitchFamily="34"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a:t>单击此处编辑母版文本样式</a:t>
            </a:r>
          </a:p>
          <a:p>
            <a:pPr lvl="1"/>
            <a:r>
              <a:rPr lang="zh-CN" altLang="en-US" dirty="0">
                <a:sym typeface="+mn-ea"/>
              </a:rPr>
              <a:t>第</a:t>
            </a:r>
            <a:r>
              <a:rPr lang="zh-CN" altLang="en-US"/>
              <a:t>二级</a:t>
            </a:r>
          </a:p>
          <a:p>
            <a:pPr lvl="2"/>
            <a:r>
              <a:rPr lang="zh-CN" altLang="en-US" dirty="0">
                <a:sym typeface="+mn-ea"/>
              </a:rPr>
              <a:t>第</a:t>
            </a:r>
            <a:r>
              <a:rPr lang="zh-CN" altLang="en-US"/>
              <a:t>三级</a:t>
            </a:r>
          </a:p>
          <a:p>
            <a:pPr lvl="3"/>
            <a:r>
              <a:rPr lang="zh-CN" altLang="en-US" dirty="0">
                <a:sym typeface="+mn-ea"/>
              </a:rPr>
              <a:t>第</a:t>
            </a:r>
            <a:r>
              <a:rPr lang="zh-CN" altLang="en-US"/>
              <a:t>四级</a:t>
            </a:r>
          </a:p>
          <a:p>
            <a:pPr lvl="4"/>
            <a:r>
              <a:rPr lang="zh-CN" altLang="en-US" dirty="0">
                <a:sym typeface="+mn-ea"/>
              </a:rPr>
              <a:t>第</a:t>
            </a:r>
            <a:r>
              <a:rPr lang="zh-CN" altLang="en-US"/>
              <a:t>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lvl="0" algn="ctr"/>
            <a:endParaRPr lang="en-US" altLang="zh-CN" baseline="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4"/>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normAutofit/>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defRPr>
            </a:lvl1pPr>
          </a:lstStyle>
          <a:p>
            <a:pPr lvl="0"/>
            <a:r>
              <a:rPr lang="zh-CN" altLang="en-US" dirty="0"/>
              <a:t>单击此处编辑母版文本样式</a:t>
            </a:r>
          </a:p>
        </p:txBody>
      </p:sp>
      <p:pic>
        <p:nvPicPr>
          <p:cNvPr id="8" name="图片 7" descr="1"/>
          <p:cNvPicPr>
            <a:picLocks noChangeAspect="1"/>
          </p:cNvPicPr>
          <p:nvPr>
            <p:custDataLst>
              <p:tags r:id="rId7"/>
            </p:custDataLst>
          </p:nvPr>
        </p:nvPicPr>
        <p:blipFill>
          <a:blip r:embed="rId9"/>
          <a:srcRect b="-14"/>
          <a:stretch>
            <a:fillRect/>
          </a:stretch>
        </p:blipFill>
        <p:spPr>
          <a:xfrm>
            <a:off x="9129487" y="4477062"/>
            <a:ext cx="3062514" cy="238973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8"/>
          <a:srcRect/>
          <a:stretch>
            <a:fillRect/>
          </a:stretch>
        </p:blipFill>
        <p:spPr>
          <a:xfrm>
            <a:off x="10286365" y="4938395"/>
            <a:ext cx="1904365" cy="191643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8">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180833" y="1857698"/>
            <a:ext cx="3416567" cy="861774"/>
          </a:xfrm>
        </p:spPr>
        <p:txBody>
          <a:bodyPr lIns="90170" tIns="46990" rIns="90170" bIns="46990" anchor="b" anchorCtr="0">
            <a:normAutofit/>
          </a:bodyPr>
          <a:lstStyle>
            <a:lvl1pPr>
              <a:defRPr sz="5000" u="none" strike="noStrike" kern="1200" cap="none" spc="0" normalizeH="0" baseline="0">
                <a:solidFill>
                  <a:schemeClr val="tx1">
                    <a:lumMod val="85000"/>
                    <a:lumOff val="15000"/>
                  </a:schemeClr>
                </a:solidFill>
                <a:uFillTx/>
                <a:latin typeface="Arial" panose="020B0604020202020204" pitchFamily="34" charset="0"/>
                <a:ea typeface="汉仪乐喵体W" panose="00020600040101010101" pitchFamily="18" charset="-122"/>
              </a:defRPr>
            </a:lvl1pPr>
          </a:lstStyle>
          <a:p>
            <a:r>
              <a:rPr lang="zh-CN" altLang="en-US" dirty="0"/>
              <a:t>编辑标题</a:t>
            </a:r>
          </a:p>
        </p:txBody>
      </p:sp>
      <p:sp>
        <p:nvSpPr>
          <p:cNvPr id="3" name="文本占位符 2"/>
          <p:cNvSpPr>
            <a:spLocks noGrp="1"/>
          </p:cNvSpPr>
          <p:nvPr>
            <p:ph type="body" idx="1"/>
            <p:custDataLst>
              <p:tags r:id="rId2"/>
            </p:custDataLst>
          </p:nvPr>
        </p:nvSpPr>
        <p:spPr>
          <a:xfrm>
            <a:off x="1180833" y="3568700"/>
            <a:ext cx="4813566" cy="779933"/>
          </a:xfrm>
        </p:spPr>
        <p:txBody>
          <a:bodyPr lIns="90170" tIns="46990" rIns="90170" bIns="46990">
            <a:normAutofit/>
          </a:bodyPr>
          <a:lstStyle>
            <a:lvl1pPr marL="0" indent="0" eaLnBrk="1" fontAlgn="auto" latinLnBrk="0" hangingPunct="1">
              <a:buNone/>
              <a:defRPr kumimoji="0" lang="zh-CN" altLang="en-US" sz="1800" b="0" i="0" u="none" strike="noStrike" kern="1200" cap="none" spc="0" normalizeH="0" baseline="0" noProof="1">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
        <p:nvSpPr>
          <p:cNvPr id="11" name="文本占位符 10"/>
          <p:cNvSpPr>
            <a:spLocks noGrp="1"/>
          </p:cNvSpPr>
          <p:nvPr>
            <p:ph type="body" sz="quarter" idx="13" hasCustomPrompt="1"/>
            <p:custDataLst>
              <p:tags r:id="rId6"/>
            </p:custDataLst>
          </p:nvPr>
        </p:nvSpPr>
        <p:spPr>
          <a:xfrm>
            <a:off x="1180833" y="2841138"/>
            <a:ext cx="3416566" cy="638662"/>
          </a:xfrm>
        </p:spPr>
        <p:txBody>
          <a:bodyPr lIns="90170" tIns="46990" rIns="90170" bIns="46990">
            <a:normAutofit/>
          </a:bodyPr>
          <a:lstStyle>
            <a:lvl1pPr marL="0" indent="0">
              <a:buNone/>
              <a:defRPr sz="2400" spc="0" baseline="0">
                <a:solidFill>
                  <a:schemeClr val="tx1">
                    <a:lumMod val="85000"/>
                    <a:lumOff val="15000"/>
                  </a:schemeClr>
                </a:solidFill>
                <a:latin typeface="Arial" panose="020B0604020202020204" pitchFamily="34" charset="0"/>
                <a:ea typeface="幼圆" panose="02010509060101010101" pitchFamily="49" charset="-122"/>
              </a:defRPr>
            </a:lvl1pPr>
          </a:lstStyle>
          <a:p>
            <a:pPr lvl="0"/>
            <a:r>
              <a:rPr lang="zh-CN" altLang="en-US" dirty="0"/>
              <a:t>单击此处编辑文本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8" name="图片 7" descr="3"/>
          <p:cNvPicPr>
            <a:picLocks noChangeAspect="1"/>
          </p:cNvPicPr>
          <p:nvPr>
            <p:custDataLst>
              <p:tags r:id="rId1"/>
            </p:custDataLst>
          </p:nvPr>
        </p:nvPicPr>
        <p:blipFill>
          <a:blip r:embed="rId9"/>
          <a:srcRect/>
          <a:stretch>
            <a:fillRect/>
          </a:stretch>
        </p:blipFill>
        <p:spPr>
          <a:xfrm>
            <a:off x="10286365" y="4938395"/>
            <a:ext cx="1904365" cy="191643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幼圆" panose="02010509060101010101" pitchFamily="49" charset="-122"/>
              </a:defRPr>
            </a:lvl1pPr>
            <a:lvl2pPr>
              <a:defRPr sz="1600" baseline="0">
                <a:solidFill>
                  <a:schemeClr val="tx1">
                    <a:lumMod val="85000"/>
                    <a:lumOff val="15000"/>
                  </a:schemeClr>
                </a:solidFill>
                <a:latin typeface="Arial" panose="020B0604020202020204" pitchFamily="34" charset="0"/>
                <a:ea typeface="幼圆" panose="02010509060101010101" pitchFamily="49" charset="-122"/>
              </a:defRPr>
            </a:lvl2pPr>
            <a:lvl3pPr>
              <a:defRPr sz="1600" baseline="0">
                <a:solidFill>
                  <a:schemeClr val="tx1">
                    <a:lumMod val="85000"/>
                    <a:lumOff val="15000"/>
                  </a:schemeClr>
                </a:solidFill>
                <a:latin typeface="Arial" panose="020B0604020202020204" pitchFamily="34" charset="0"/>
                <a:ea typeface="幼圆" panose="02010509060101010101" pitchFamily="49" charset="-122"/>
              </a:defRPr>
            </a:lvl3pPr>
            <a:lvl4pPr>
              <a:defRPr sz="1600" baseline="0">
                <a:solidFill>
                  <a:schemeClr val="tx1">
                    <a:lumMod val="85000"/>
                    <a:lumOff val="15000"/>
                  </a:schemeClr>
                </a:solidFill>
                <a:latin typeface="Arial" panose="020B0604020202020204" pitchFamily="34" charset="0"/>
                <a:ea typeface="幼圆" panose="02010509060101010101" pitchFamily="49" charset="-122"/>
              </a:defRPr>
            </a:lvl4pPr>
            <a:lvl5pPr>
              <a:defRPr sz="1600"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10" name="图片 9" descr="3"/>
          <p:cNvPicPr>
            <a:picLocks noChangeAspect="1"/>
          </p:cNvPicPr>
          <p:nvPr>
            <p:custDataLst>
              <p:tags r:id="rId1"/>
            </p:custDataLst>
          </p:nvPr>
        </p:nvPicPr>
        <p:blipFill>
          <a:blip r:embed="rId11"/>
          <a:srcRect/>
          <a:stretch>
            <a:fillRect/>
          </a:stretch>
        </p:blipFill>
        <p:spPr>
          <a:xfrm rot="5400000">
            <a:off x="13335" y="4937760"/>
            <a:ext cx="1904365" cy="1916430"/>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6">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baseline="0">
                <a:solidFill>
                  <a:schemeClr val="tx1">
                    <a:lumMod val="85000"/>
                    <a:lumOff val="15000"/>
                  </a:schemeClr>
                </a:solidFill>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3" name="页脚占位符 2"/>
          <p:cNvSpPr>
            <a:spLocks noGrp="1"/>
          </p:cNvSpPr>
          <p:nvPr>
            <p:ph type="ftr" sz="quarter" idx="11"/>
            <p:custDataLst>
              <p:tags r:id="rId2"/>
            </p:custDataLst>
          </p:nvPr>
        </p:nvSpPr>
        <p:spPr/>
        <p:txBody>
          <a:bodyPr/>
          <a:lstStyle>
            <a:lvl1pPr>
              <a:defRPr baseline="0">
                <a:solidFill>
                  <a:schemeClr val="tx1">
                    <a:lumMod val="85000"/>
                    <a:lumOff val="15000"/>
                  </a:schemeClr>
                </a:solidFill>
                <a:ea typeface="幼圆" panose="02010509060101010101" pitchFamily="49"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baseline="0">
                <a:solidFill>
                  <a:schemeClr val="tx1">
                    <a:lumMod val="85000"/>
                    <a:lumOff val="15000"/>
                  </a:schemeClr>
                </a:solidFill>
                <a:ea typeface="幼圆"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10" name="图片 9" descr="3"/>
          <p:cNvPicPr>
            <a:picLocks noChangeAspect="1"/>
          </p:cNvPicPr>
          <p:nvPr>
            <p:custDataLst>
              <p:tags r:id="rId1"/>
            </p:custDataLst>
          </p:nvPr>
        </p:nvPicPr>
        <p:blipFill>
          <a:blip r:embed="rId9"/>
          <a:srcRect/>
          <a:stretch>
            <a:fillRect/>
          </a:stretch>
        </p:blipFill>
        <p:spPr>
          <a:xfrm>
            <a:off x="10286365" y="4938395"/>
            <a:ext cx="1904365" cy="1916430"/>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9EFD9D74-47D9-4702-A33C-335B63B48DBF}" type="datetimeFigureOut">
              <a:rPr lang="zh-CN" altLang="en-US" smtClean="0"/>
              <a:t>2019/11/21</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8" name="组合 7"/>
          <p:cNvGrpSpPr/>
          <p:nvPr>
            <p:custDataLst>
              <p:tags r:id="rId1"/>
            </p:custDataLst>
          </p:nvPr>
        </p:nvGrpSpPr>
        <p:grpSpPr>
          <a:xfrm>
            <a:off x="-2" y="304775"/>
            <a:ext cx="12193272" cy="6557035"/>
            <a:chOff x="-2" y="304775"/>
            <a:chExt cx="12193272" cy="6557035"/>
          </a:xfrm>
        </p:grpSpPr>
        <p:pic>
          <p:nvPicPr>
            <p:cNvPr id="9" name="图片 8" descr="3"/>
            <p:cNvPicPr>
              <a:picLocks noChangeAspect="1"/>
            </p:cNvPicPr>
            <p:nvPr userDrawn="1">
              <p:custDataLst>
                <p:tags r:id="rId7"/>
              </p:custDataLst>
            </p:nvPr>
          </p:nvPicPr>
          <p:blipFill>
            <a:blip r:embed="rId11"/>
            <a:srcRect/>
            <a:stretch>
              <a:fillRect/>
            </a:stretch>
          </p:blipFill>
          <p:spPr>
            <a:xfrm flipH="1">
              <a:off x="-2" y="4746047"/>
              <a:ext cx="2095501" cy="2108777"/>
            </a:xfrm>
            <a:prstGeom prst="rect">
              <a:avLst/>
            </a:prstGeom>
          </p:spPr>
        </p:pic>
        <p:sp>
          <p:nvSpPr>
            <p:cNvPr id="11" name="矩形 10"/>
            <p:cNvSpPr/>
            <p:nvPr userDrawn="1">
              <p:custDataLst>
                <p:tags r:id="rId8"/>
              </p:custDataLst>
            </p:nvPr>
          </p:nvSpPr>
          <p:spPr>
            <a:xfrm>
              <a:off x="292053" y="304775"/>
              <a:ext cx="11607893" cy="624845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baseline="0">
                <a:solidFill>
                  <a:schemeClr val="tx1">
                    <a:lumMod val="85000"/>
                    <a:lumOff val="15000"/>
                  </a:schemeClr>
                </a:solidFill>
                <a:latin typeface="Arial" panose="020B0604020202020204" pitchFamily="34" charset="0"/>
                <a:ea typeface="幼圆" panose="02010509060101010101" pitchFamily="49" charset="-122"/>
                <a:cs typeface="Viner Hand ITC" panose="03070502030502020203" charset="0"/>
                <a:sym typeface="+mn-ea"/>
              </a:endParaRPr>
            </a:p>
          </p:txBody>
        </p:sp>
        <p:pic>
          <p:nvPicPr>
            <p:cNvPr id="12" name="图片 11" descr="1"/>
            <p:cNvPicPr>
              <a:picLocks noChangeAspect="1"/>
            </p:cNvPicPr>
            <p:nvPr userDrawn="1">
              <p:custDataLst>
                <p:tags r:id="rId9"/>
              </p:custDataLst>
            </p:nvPr>
          </p:nvPicPr>
          <p:blipFill>
            <a:blip r:embed="rId12"/>
            <a:srcRect b="-14"/>
            <a:stretch>
              <a:fillRect/>
            </a:stretch>
          </p:blipFill>
          <p:spPr>
            <a:xfrm>
              <a:off x="10222230" y="5323840"/>
              <a:ext cx="1971040" cy="1537970"/>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t>2019/11/21</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2019/11/21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5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5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15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5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6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6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6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hemeOverride" Target="../theme/themeOverride2.xml"/><Relationship Id="rId6" Type="http://schemas.openxmlformats.org/officeDocument/2006/relationships/slideLayout" Target="../slideLayouts/slideLayout3.xml"/><Relationship Id="rId5" Type="http://schemas.openxmlformats.org/officeDocument/2006/relationships/tags" Target="../tags/tag136.xml"/><Relationship Id="rId4" Type="http://schemas.openxmlformats.org/officeDocument/2006/relationships/tags" Target="../tags/tag13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67.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6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9.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0.xml"/></Relationships>
</file>

<file path=ppt/slides/_rels/slide24.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hemeOverride" Target="../theme/themeOverride3.xml"/><Relationship Id="rId6" Type="http://schemas.openxmlformats.org/officeDocument/2006/relationships/slideLayout" Target="../slideLayouts/slideLayout3.xml"/><Relationship Id="rId5" Type="http://schemas.openxmlformats.org/officeDocument/2006/relationships/tags" Target="../tags/tag174.xml"/><Relationship Id="rId4" Type="http://schemas.openxmlformats.org/officeDocument/2006/relationships/tags" Target="../tags/tag173.xml"/></Relationships>
</file>

<file path=ppt/slides/_rels/slide25.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78.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9.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0.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81.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8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8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84.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85.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86.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8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88.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89.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90.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191.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92.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196.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19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198.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99.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200.xml"/><Relationship Id="rId5" Type="http://schemas.openxmlformats.org/officeDocument/2006/relationships/image" Target="../media/image53.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201.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202.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03.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hemeOverride" Target="../theme/themeOverride4.xml"/><Relationship Id="rId5" Type="http://schemas.openxmlformats.org/officeDocument/2006/relationships/image" Target="../media/image62.png"/><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tags" Target="../tags/tag212.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tags" Target="../tags/tag206.xml"/><Relationship Id="rId1" Type="http://schemas.openxmlformats.org/officeDocument/2006/relationships/themeOverride" Target="../theme/themeOverride5.xml"/><Relationship Id="rId6" Type="http://schemas.openxmlformats.org/officeDocument/2006/relationships/tags" Target="../tags/tag210.xml"/><Relationship Id="rId5" Type="http://schemas.openxmlformats.org/officeDocument/2006/relationships/tags" Target="../tags/tag209.xml"/><Relationship Id="rId10" Type="http://schemas.openxmlformats.org/officeDocument/2006/relationships/slideLayout" Target="../slideLayouts/slideLayout6.xml"/><Relationship Id="rId4" Type="http://schemas.openxmlformats.org/officeDocument/2006/relationships/tags" Target="../tags/tag208.xml"/><Relationship Id="rId9" Type="http://schemas.openxmlformats.org/officeDocument/2006/relationships/tags" Target="../tags/tag213.xml"/></Relationships>
</file>

<file path=ppt/slides/_rels/slide53.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hemeOverride" Target="../theme/themeOverride6.xml"/><Relationship Id="rId5" Type="http://schemas.openxmlformats.org/officeDocument/2006/relationships/image" Target="../media/image72.png"/><Relationship Id="rId4"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hemeOverride" Target="../theme/themeOverride7.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hemeOverride" Target="../theme/themeOverride8.xml"/><Relationship Id="rId4"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hemeOverride" Target="../theme/themeOverride9.xml"/><Relationship Id="rId6" Type="http://schemas.openxmlformats.org/officeDocument/2006/relationships/slideLayout" Target="../slideLayouts/slideLayout3.xml"/><Relationship Id="rId5" Type="http://schemas.openxmlformats.org/officeDocument/2006/relationships/tags" Target="../tags/tag223.xml"/><Relationship Id="rId4" Type="http://schemas.openxmlformats.org/officeDocument/2006/relationships/tags" Target="../tags/tag22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tags" Target="../tags/tag224.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6.png"/><Relationship Id="rId2" Type="http://schemas.openxmlformats.org/officeDocument/2006/relationships/slideLayout" Target="../slideLayouts/slideLayout14.xml"/><Relationship Id="rId1" Type="http://schemas.openxmlformats.org/officeDocument/2006/relationships/tags" Target="../tags/tag22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27.xml"/><Relationship Id="rId1" Type="http://schemas.openxmlformats.org/officeDocument/2006/relationships/tags" Target="../tags/tag22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29.xml"/><Relationship Id="rId1" Type="http://schemas.openxmlformats.org/officeDocument/2006/relationships/tags" Target="../tags/tag228.xml"/><Relationship Id="rId4" Type="http://schemas.openxmlformats.org/officeDocument/2006/relationships/image" Target="../media/image66.jpeg"/></Relationships>
</file>

<file path=ppt/slides/_rels/slide62.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notesSlide" Target="../notesSlides/notesSlide38.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slideLayout" Target="../slideLayouts/slideLayout17.xml"/><Relationship Id="rId5" Type="http://schemas.openxmlformats.org/officeDocument/2006/relationships/tags" Target="../tags/tag234.xml"/><Relationship Id="rId4" Type="http://schemas.openxmlformats.org/officeDocument/2006/relationships/tags" Target="../tags/tag233.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9.xml"/><Relationship Id="rId3" Type="http://schemas.openxmlformats.org/officeDocument/2006/relationships/tags" Target="../tags/tag237.xml"/><Relationship Id="rId7" Type="http://schemas.openxmlformats.org/officeDocument/2006/relationships/slideLayout" Target="../slideLayouts/slideLayout17.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9" Type="http://schemas.openxmlformats.org/officeDocument/2006/relationships/hyperlink" Target="&#26607;&#35199;&#20013;&#20540;&#23450;&#29702;&#30340;&#24212;&#29992;_&#38425;&#20964;&#29645;.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73.png"/><Relationship Id="rId7" Type="http://schemas.openxmlformats.org/officeDocument/2006/relationships/image" Target="../media/image104.png"/><Relationship Id="rId2" Type="http://schemas.openxmlformats.org/officeDocument/2006/relationships/image" Target="../media/image71.png"/><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46.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241.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tags" Target="../tags/tag24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notesSlide" Target="../notesSlides/notesSlide40.xml"/><Relationship Id="rId5" Type="http://schemas.openxmlformats.org/officeDocument/2006/relationships/slideLayout" Target="../slideLayouts/slideLayout17.xml"/><Relationship Id="rId4" Type="http://schemas.openxmlformats.org/officeDocument/2006/relationships/tags" Target="../tags/tag245.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17.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5" Type="http://schemas.openxmlformats.org/officeDocument/2006/relationships/image" Target="../media/image7.jpeg"/><Relationship Id="rId4"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slideLayout" Target="../slideLayouts/slideLayout18.xml"/><Relationship Id="rId1" Type="http://schemas.openxmlformats.org/officeDocument/2006/relationships/tags" Target="../tags/tag246.xml"/></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5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Autofit/>
          </a:bodyPr>
          <a:lstStyle/>
          <a:p>
            <a:r>
              <a:rPr lang="zh-CN" altLang="en-US" sz="6600" b="1">
                <a:latin typeface="微软雅黑" panose="020B0503020204020204" charset="-122"/>
                <a:ea typeface="微软雅黑" panose="020B0503020204020204" charset="-122"/>
              </a:rPr>
              <a:t>工科数学分析期中串讲</a:t>
            </a:r>
          </a:p>
        </p:txBody>
      </p:sp>
      <p:sp>
        <p:nvSpPr>
          <p:cNvPr id="3" name="副标题 2"/>
          <p:cNvSpPr>
            <a:spLocks noGrp="1"/>
          </p:cNvSpPr>
          <p:nvPr>
            <p:ph type="subTitle" idx="1"/>
          </p:nvPr>
        </p:nvSpPr>
        <p:spPr/>
        <p:txBody>
          <a:bodyPr>
            <a:noAutofit/>
          </a:bodyPr>
          <a:lstStyle/>
          <a:p>
            <a:r>
              <a:rPr lang="zh-CN" altLang="en-US" sz="3200" b="1"/>
              <a:t>郭云龙      邱凡朔      杨帆</a:t>
            </a:r>
          </a:p>
          <a:p>
            <a:r>
              <a:rPr lang="en-US" altLang="zh-CN" sz="3200"/>
              <a:t>2019.11.19</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25600"/>
            <a:ext cx="2180691" cy="723600"/>
          </a:xfrm>
        </p:spPr>
        <p:txBody>
          <a:bodyPr>
            <a:normAutofit fontScale="90000"/>
          </a:bodyPr>
          <a:lstStyle/>
          <a:p>
            <a:r>
              <a:rPr lang="en-US" altLang="zh-CN" dirty="0"/>
              <a:t>10-11</a:t>
            </a:r>
            <a:r>
              <a:rPr lang="zh-CN" altLang="en-US" dirty="0"/>
              <a:t>期中</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178178"/>
            <a:ext cx="9480102" cy="723963"/>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2000124"/>
            <a:ext cx="9152413" cy="4580017"/>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4</a:t>
            </a:r>
            <a:br>
              <a:rPr lang="en-US" altLang="zh-CN" dirty="0"/>
            </a:br>
            <a:r>
              <a:rPr lang="zh-CN" altLang="en-US" dirty="0"/>
              <a:t>利用等价无穷小</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593" y="1996247"/>
            <a:ext cx="9280814" cy="286550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10092" y="1702457"/>
            <a:ext cx="2180691" cy="723600"/>
          </a:xfrm>
        </p:spPr>
        <p:txBody>
          <a:bodyPr>
            <a:normAutofit fontScale="90000"/>
          </a:bodyPr>
          <a:lstStyle/>
          <a:p>
            <a:r>
              <a:rPr lang="en-US" altLang="zh-CN" dirty="0"/>
              <a:t>13-14</a:t>
            </a:r>
            <a:r>
              <a:rPr lang="zh-CN" altLang="en-US" dirty="0"/>
              <a:t>期中</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092" y="2727899"/>
            <a:ext cx="10371719" cy="1402202"/>
          </a:xfrm>
          <a:prstGeom prst="rect">
            <a:avLst/>
          </a:prstGeom>
        </p:spPr>
      </p:pic>
      <p:sp>
        <p:nvSpPr>
          <p:cNvPr id="8" name="文本框 7"/>
          <p:cNvSpPr txBox="1"/>
          <p:nvPr/>
        </p:nvSpPr>
        <p:spPr>
          <a:xfrm>
            <a:off x="8140824" y="3232147"/>
            <a:ext cx="700833" cy="707886"/>
          </a:xfrm>
          <a:prstGeom prst="rect">
            <a:avLst/>
          </a:prstGeom>
          <a:noFill/>
        </p:spPr>
        <p:txBody>
          <a:bodyPr wrap="none" rtlCol="0">
            <a:spAutoFit/>
          </a:bodyPr>
          <a:lstStyle/>
          <a:p>
            <a:r>
              <a:rPr lang="en-US" altLang="zh-CN" sz="4000" b="1" dirty="0"/>
              <a:t>12</a:t>
            </a:r>
            <a:endParaRPr lang="zh-CN" altLang="en-US" sz="4000" b="1" dirty="0"/>
          </a:p>
        </p:txBody>
      </p:sp>
      <p:sp>
        <p:nvSpPr>
          <p:cNvPr id="11" name="文本框 10"/>
          <p:cNvSpPr txBox="1"/>
          <p:nvPr/>
        </p:nvSpPr>
        <p:spPr>
          <a:xfrm>
            <a:off x="10255189" y="3232147"/>
            <a:ext cx="442750" cy="707886"/>
          </a:xfrm>
          <a:prstGeom prst="rect">
            <a:avLst/>
          </a:prstGeom>
          <a:noFill/>
        </p:spPr>
        <p:txBody>
          <a:bodyPr wrap="none" rtlCol="0">
            <a:spAutoFit/>
          </a:bodyPr>
          <a:lstStyle/>
          <a:p>
            <a:r>
              <a:rPr lang="en-US" altLang="zh-CN" sz="4000" b="1" dirty="0"/>
              <a:t>4</a:t>
            </a:r>
            <a:endParaRPr lang="zh-CN" altLang="en-US" sz="400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25600"/>
            <a:ext cx="2180691" cy="723600"/>
          </a:xfrm>
        </p:spPr>
        <p:txBody>
          <a:bodyPr>
            <a:normAutofit fontScale="90000"/>
          </a:bodyPr>
          <a:lstStyle/>
          <a:p>
            <a:r>
              <a:rPr lang="en-US" altLang="zh-CN" dirty="0"/>
              <a:t>17-18</a:t>
            </a:r>
            <a:r>
              <a:rPr lang="zh-CN" altLang="en-US" dirty="0"/>
              <a:t>期末</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249200"/>
            <a:ext cx="3467400" cy="769687"/>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2117253"/>
            <a:ext cx="7596651" cy="4383941"/>
          </a:xfrm>
          <a:prstGeom prst="rect">
            <a:avLst/>
          </a:prstGeom>
        </p:spPr>
      </p:pic>
      <p:sp>
        <p:nvSpPr>
          <p:cNvPr id="8" name="文本框 7"/>
          <p:cNvSpPr txBox="1"/>
          <p:nvPr/>
        </p:nvSpPr>
        <p:spPr>
          <a:xfrm>
            <a:off x="7031116" y="1249200"/>
            <a:ext cx="4577108" cy="646331"/>
          </a:xfrm>
          <a:prstGeom prst="rect">
            <a:avLst/>
          </a:prstGeom>
          <a:noFill/>
        </p:spPr>
        <p:txBody>
          <a:bodyPr wrap="square" rtlCol="0">
            <a:spAutoFit/>
          </a:bodyPr>
          <a:lstStyle/>
          <a:p>
            <a:r>
              <a:rPr lang="zh-CN" altLang="en-US" sz="3600" b="1" dirty="0"/>
              <a:t>可以使用泰勒公式吗？</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5</a:t>
            </a:r>
            <a:br>
              <a:rPr lang="en-US" altLang="zh-CN" dirty="0"/>
            </a:br>
            <a:r>
              <a:rPr lang="zh-CN" altLang="en-US" dirty="0"/>
              <a:t>夹逼定理求极限</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785" y="1711171"/>
            <a:ext cx="9430429" cy="3435658"/>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735" y="1564689"/>
            <a:ext cx="4172770" cy="87337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735" y="3072756"/>
            <a:ext cx="8284663" cy="1347186"/>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6</a:t>
            </a:r>
            <a:br>
              <a:rPr lang="en-US" altLang="zh-CN" dirty="0"/>
            </a:br>
            <a:r>
              <a:rPr lang="zh-CN" altLang="en-US" dirty="0"/>
              <a:t>洛必达法则</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25600"/>
            <a:ext cx="2180691" cy="723600"/>
          </a:xfrm>
        </p:spPr>
        <p:txBody>
          <a:bodyPr>
            <a:normAutofit fontScale="90000"/>
          </a:bodyPr>
          <a:lstStyle/>
          <a:p>
            <a:r>
              <a:rPr lang="en-US" altLang="zh-CN" dirty="0"/>
              <a:t>11-12</a:t>
            </a:r>
            <a:r>
              <a:rPr lang="zh-CN" altLang="en-US" dirty="0"/>
              <a:t>期末</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249200"/>
            <a:ext cx="3566469" cy="86875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2288501"/>
            <a:ext cx="6447724" cy="426746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3"/>
            </p:custDataLst>
          </p:nvPr>
        </p:nvSpPr>
        <p:spPr/>
        <p:txBody>
          <a:bodyPr/>
          <a:lstStyle/>
          <a:p>
            <a:r>
              <a:rPr lang="zh-CN" altLang="en-US" dirty="0">
                <a:ea typeface="幼圆" panose="02010509060101010101" pitchFamily="49" charset="-122"/>
              </a:rPr>
              <a:t>第一部分</a:t>
            </a:r>
          </a:p>
        </p:txBody>
      </p:sp>
      <p:sp>
        <p:nvSpPr>
          <p:cNvPr id="4" name="文本占位符 3"/>
          <p:cNvSpPr>
            <a:spLocks noGrp="1"/>
          </p:cNvSpPr>
          <p:nvPr>
            <p:ph type="body" idx="1"/>
            <p:custDataLst>
              <p:tags r:id="rId4"/>
            </p:custDataLst>
          </p:nvPr>
        </p:nvSpPr>
        <p:spPr>
          <a:xfrm>
            <a:off x="1180833" y="3568700"/>
            <a:ext cx="3861684" cy="454299"/>
          </a:xfrm>
        </p:spPr>
        <p:txBody>
          <a:bodyPr/>
          <a:lstStyle/>
          <a:p>
            <a:r>
              <a:rPr lang="zh-CN" altLang="en-US" b="1" dirty="0"/>
              <a:t>除了洛必达，我们还能够做些什么？</a:t>
            </a:r>
          </a:p>
        </p:txBody>
      </p:sp>
      <p:sp>
        <p:nvSpPr>
          <p:cNvPr id="7" name="文本占位符 6"/>
          <p:cNvSpPr>
            <a:spLocks noGrp="1"/>
          </p:cNvSpPr>
          <p:nvPr>
            <p:ph type="body" sz="quarter" idx="13"/>
            <p:custDataLst>
              <p:tags r:id="rId5"/>
            </p:custDataLst>
          </p:nvPr>
        </p:nvSpPr>
        <p:spPr>
          <a:xfrm>
            <a:off x="1180833" y="2723154"/>
            <a:ext cx="3416566" cy="454299"/>
          </a:xfrm>
        </p:spPr>
        <p:txBody>
          <a:bodyPr>
            <a:normAutofit fontScale="92500" lnSpcReduction="20000"/>
          </a:bodyPr>
          <a:lstStyle/>
          <a:p>
            <a:r>
              <a:rPr lang="zh-CN" altLang="en-US" b="1" dirty="0"/>
              <a:t>极限的求解方法</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67345"/>
            <a:ext cx="2180691" cy="723600"/>
          </a:xfrm>
        </p:spPr>
        <p:txBody>
          <a:bodyPr>
            <a:normAutofit/>
          </a:bodyPr>
          <a:lstStyle/>
          <a:p>
            <a:r>
              <a:rPr lang="zh-CN" altLang="en-US" dirty="0"/>
              <a:t>补充例题</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290945"/>
            <a:ext cx="4092295" cy="556308"/>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2118288"/>
            <a:ext cx="8184589" cy="3802710"/>
          </a:xfrm>
          <a:prstGeom prst="rect">
            <a:avLst/>
          </a:prstGeom>
        </p:spPr>
      </p:pic>
      <p:sp>
        <p:nvSpPr>
          <p:cNvPr id="13" name="文本框 12"/>
          <p:cNvSpPr txBox="1"/>
          <p:nvPr/>
        </p:nvSpPr>
        <p:spPr>
          <a:xfrm>
            <a:off x="6196614" y="937002"/>
            <a:ext cx="5388745" cy="707886"/>
          </a:xfrm>
          <a:prstGeom prst="rect">
            <a:avLst/>
          </a:prstGeom>
          <a:noFill/>
        </p:spPr>
        <p:txBody>
          <a:bodyPr wrap="square" rtlCol="0">
            <a:spAutoFit/>
          </a:bodyPr>
          <a:lstStyle/>
          <a:p>
            <a:r>
              <a:rPr lang="zh-CN" altLang="en-US" sz="4000" b="1" dirty="0"/>
              <a:t>真的是最简单的方法吗？</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67345"/>
            <a:ext cx="2180691" cy="723600"/>
          </a:xfrm>
        </p:spPr>
        <p:txBody>
          <a:bodyPr>
            <a:normAutofit/>
          </a:bodyPr>
          <a:lstStyle/>
          <a:p>
            <a:r>
              <a:rPr lang="zh-CN" altLang="en-US" dirty="0"/>
              <a:t>补充例题</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509248"/>
            <a:ext cx="4092295" cy="556308"/>
          </a:xfrm>
          <a:prstGeom prst="rect">
            <a:avLst/>
          </a:prstGeom>
        </p:spPr>
      </p:pic>
      <p:sp>
        <p:nvSpPr>
          <p:cNvPr id="13" name="文本框 12"/>
          <p:cNvSpPr txBox="1"/>
          <p:nvPr/>
        </p:nvSpPr>
        <p:spPr>
          <a:xfrm>
            <a:off x="6818594" y="929145"/>
            <a:ext cx="4412202" cy="1323439"/>
          </a:xfrm>
          <a:prstGeom prst="rect">
            <a:avLst/>
          </a:prstGeom>
          <a:noFill/>
        </p:spPr>
        <p:txBody>
          <a:bodyPr wrap="square" rtlCol="0">
            <a:spAutoFit/>
          </a:bodyPr>
          <a:lstStyle/>
          <a:p>
            <a:r>
              <a:rPr lang="zh-CN" altLang="en-US" sz="4000" b="1" dirty="0"/>
              <a:t>拉格朗日中值定理</a:t>
            </a:r>
            <a:endParaRPr lang="en-US" altLang="zh-CN" sz="4000" b="1" dirty="0"/>
          </a:p>
          <a:p>
            <a:r>
              <a:rPr lang="zh-CN" altLang="en-US" sz="4000" b="1" dirty="0"/>
              <a:t>可处理不定式极限</a:t>
            </a:r>
            <a:endParaRPr lang="en-US" altLang="zh-CN" sz="4000" b="1" dirty="0"/>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2378529"/>
            <a:ext cx="7544454" cy="1806097"/>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1113" y="4184626"/>
            <a:ext cx="7544454" cy="6706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1043805"/>
            <a:ext cx="2180691" cy="723600"/>
          </a:xfrm>
        </p:spPr>
        <p:txBody>
          <a:bodyPr>
            <a:normAutofit/>
          </a:bodyPr>
          <a:lstStyle/>
          <a:p>
            <a:r>
              <a:rPr lang="zh-CN" altLang="en-US" dirty="0"/>
              <a:t>补充例题</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2131031"/>
            <a:ext cx="3548339" cy="65855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113" y="3153213"/>
            <a:ext cx="8504657" cy="10364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736203" y="3067200"/>
            <a:ext cx="6719593" cy="723600"/>
          </a:xfrm>
        </p:spPr>
        <p:txBody>
          <a:bodyPr>
            <a:noAutofit/>
          </a:bodyPr>
          <a:lstStyle/>
          <a:p>
            <a:r>
              <a:rPr lang="zh-CN" altLang="en-US" sz="3600" dirty="0"/>
              <a:t>利用</a:t>
            </a:r>
            <a:r>
              <a:rPr lang="zh-CN" altLang="en-US" sz="4800" dirty="0"/>
              <a:t>导数的定义</a:t>
            </a:r>
            <a:r>
              <a:rPr lang="zh-CN" altLang="en-US" sz="3600" dirty="0"/>
              <a:t>求极限</a:t>
            </a:r>
            <a:br>
              <a:rPr lang="en-US" altLang="zh-CN" sz="4800" dirty="0"/>
            </a:br>
            <a:r>
              <a:rPr lang="zh-CN" altLang="en-US" sz="3600" dirty="0"/>
              <a:t>利用</a:t>
            </a:r>
            <a:r>
              <a:rPr lang="zh-CN" altLang="en-US" sz="4800" dirty="0"/>
              <a:t>泰勒公式</a:t>
            </a:r>
            <a:r>
              <a:rPr lang="zh-CN" altLang="en-US" sz="3600" dirty="0"/>
              <a:t>求极限</a:t>
            </a:r>
            <a:br>
              <a:rPr lang="en-US" altLang="zh-CN" sz="4800" dirty="0"/>
            </a:br>
            <a:r>
              <a:rPr lang="zh-CN" altLang="en-US" sz="3600" dirty="0"/>
              <a:t>利用</a:t>
            </a:r>
            <a:r>
              <a:rPr lang="zh-CN" altLang="en-US" sz="4800" dirty="0"/>
              <a:t>定积分的定义</a:t>
            </a:r>
            <a:r>
              <a:rPr lang="zh-CN" altLang="en-US" sz="3600" dirty="0"/>
              <a:t>求极限</a:t>
            </a:r>
            <a:br>
              <a:rPr lang="en-US" altLang="zh-CN" sz="4800" dirty="0"/>
            </a:br>
            <a:r>
              <a:rPr lang="zh-CN" altLang="en-US" sz="3600" dirty="0"/>
              <a:t>利用</a:t>
            </a:r>
            <a:r>
              <a:rPr lang="zh-CN" altLang="en-US" sz="4800" dirty="0"/>
              <a:t>级数求和</a:t>
            </a:r>
            <a:r>
              <a:rPr lang="zh-CN" altLang="en-US" sz="3600" dirty="0"/>
              <a:t>求极限</a:t>
            </a:r>
            <a:endParaRPr lang="zh-CN" altLang="en-US" sz="4800"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3"/>
            </p:custDataLst>
          </p:nvPr>
        </p:nvSpPr>
        <p:spPr/>
        <p:txBody>
          <a:bodyPr/>
          <a:lstStyle/>
          <a:p>
            <a:r>
              <a:rPr lang="zh-CN" altLang="en-US" dirty="0">
                <a:ea typeface="幼圆" panose="02010509060101010101" pitchFamily="49" charset="-122"/>
              </a:rPr>
              <a:t>第二部分</a:t>
            </a:r>
          </a:p>
        </p:txBody>
      </p:sp>
      <p:sp>
        <p:nvSpPr>
          <p:cNvPr id="4" name="文本占位符 3"/>
          <p:cNvSpPr>
            <a:spLocks noGrp="1"/>
          </p:cNvSpPr>
          <p:nvPr>
            <p:ph type="body" idx="1"/>
            <p:custDataLst>
              <p:tags r:id="rId4"/>
            </p:custDataLst>
          </p:nvPr>
        </p:nvSpPr>
        <p:spPr>
          <a:xfrm>
            <a:off x="1180833" y="3568700"/>
            <a:ext cx="3861684" cy="454299"/>
          </a:xfrm>
        </p:spPr>
        <p:txBody>
          <a:bodyPr/>
          <a:lstStyle/>
          <a:p>
            <a:r>
              <a:rPr lang="zh-CN" altLang="en-US" b="1" dirty="0"/>
              <a:t>求导、求导，还是求导！</a:t>
            </a:r>
          </a:p>
        </p:txBody>
      </p:sp>
      <p:sp>
        <p:nvSpPr>
          <p:cNvPr id="7" name="文本占位符 6"/>
          <p:cNvSpPr>
            <a:spLocks noGrp="1"/>
          </p:cNvSpPr>
          <p:nvPr>
            <p:ph type="body" sz="quarter" idx="13"/>
            <p:custDataLst>
              <p:tags r:id="rId5"/>
            </p:custDataLst>
          </p:nvPr>
        </p:nvSpPr>
        <p:spPr>
          <a:xfrm>
            <a:off x="1180833" y="2723154"/>
            <a:ext cx="3416566" cy="454299"/>
          </a:xfrm>
        </p:spPr>
        <p:txBody>
          <a:bodyPr>
            <a:noAutofit/>
          </a:bodyPr>
          <a:lstStyle/>
          <a:p>
            <a:r>
              <a:rPr lang="zh-CN" altLang="en-US" sz="2000" b="1" dirty="0"/>
              <a:t>导数微分以及函数的性质</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第一部分</a:t>
            </a:r>
            <a:br>
              <a:rPr lang="en-US" altLang="zh-CN" dirty="0"/>
            </a:br>
            <a:r>
              <a:rPr lang="en-US" altLang="zh-CN" dirty="0"/>
              <a:t>导</a:t>
            </a:r>
            <a:r>
              <a:rPr lang="zh-CN" altLang="en-US" dirty="0"/>
              <a:t>数微分的定义和求导数</a:t>
            </a:r>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3522345" cy="583565"/>
          </a:xfrm>
          <a:prstGeom prst="rect">
            <a:avLst/>
          </a:prstGeom>
          <a:noFill/>
        </p:spPr>
        <p:txBody>
          <a:bodyPr wrap="square" rtlCol="0">
            <a:spAutoFit/>
          </a:bodyPr>
          <a:lstStyle/>
          <a:p>
            <a:r>
              <a:rPr lang="zh-CN" altLang="en-US" sz="3200" b="1"/>
              <a:t>从导数的定义出发</a:t>
            </a:r>
          </a:p>
        </p:txBody>
      </p:sp>
      <p:pic>
        <p:nvPicPr>
          <p:cNvPr id="13" name="图片 12"/>
          <p:cNvPicPr>
            <a:picLocks noChangeAspect="1"/>
          </p:cNvPicPr>
          <p:nvPr/>
        </p:nvPicPr>
        <p:blipFill>
          <a:blip r:embed="rId4"/>
          <a:stretch>
            <a:fillRect/>
          </a:stretch>
        </p:blipFill>
        <p:spPr>
          <a:xfrm>
            <a:off x="691515" y="2007235"/>
            <a:ext cx="10782300" cy="1318895"/>
          </a:xfrm>
          <a:prstGeom prst="rect">
            <a:avLst/>
          </a:prstGeom>
        </p:spPr>
      </p:pic>
      <p:pic>
        <p:nvPicPr>
          <p:cNvPr id="14" name="图片 13"/>
          <p:cNvPicPr>
            <a:picLocks noChangeAspect="1"/>
          </p:cNvPicPr>
          <p:nvPr/>
        </p:nvPicPr>
        <p:blipFill>
          <a:blip r:embed="rId5"/>
          <a:stretch>
            <a:fillRect/>
          </a:stretch>
        </p:blipFill>
        <p:spPr>
          <a:xfrm>
            <a:off x="8437245" y="2007235"/>
            <a:ext cx="1584960" cy="6400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5033645" cy="583565"/>
          </a:xfrm>
          <a:prstGeom prst="rect">
            <a:avLst/>
          </a:prstGeom>
          <a:noFill/>
        </p:spPr>
        <p:txBody>
          <a:bodyPr wrap="square" rtlCol="0">
            <a:spAutoFit/>
          </a:bodyPr>
          <a:lstStyle/>
          <a:p>
            <a:r>
              <a:rPr lang="zh-CN" altLang="en-US" sz="3200" b="1"/>
              <a:t>分段求个导！（易错点）</a:t>
            </a:r>
          </a:p>
        </p:txBody>
      </p:sp>
      <p:pic>
        <p:nvPicPr>
          <p:cNvPr id="2" name="图片 1"/>
          <p:cNvPicPr>
            <a:picLocks noChangeAspect="1"/>
          </p:cNvPicPr>
          <p:nvPr/>
        </p:nvPicPr>
        <p:blipFill>
          <a:blip r:embed="rId4"/>
          <a:stretch>
            <a:fillRect/>
          </a:stretch>
        </p:blipFill>
        <p:spPr>
          <a:xfrm>
            <a:off x="1383665" y="2099310"/>
            <a:ext cx="9274810" cy="2660015"/>
          </a:xfrm>
          <a:prstGeom prst="rect">
            <a:avLst/>
          </a:prstGeom>
        </p:spPr>
      </p:pic>
      <p:sp>
        <p:nvSpPr>
          <p:cNvPr id="3" name="文本框 2"/>
          <p:cNvSpPr txBox="1"/>
          <p:nvPr/>
        </p:nvSpPr>
        <p:spPr>
          <a:xfrm>
            <a:off x="956310" y="5198745"/>
            <a:ext cx="6458585" cy="460375"/>
          </a:xfrm>
          <a:prstGeom prst="rect">
            <a:avLst/>
          </a:prstGeom>
          <a:noFill/>
        </p:spPr>
        <p:txBody>
          <a:bodyPr wrap="square" rtlCol="0">
            <a:spAutoFit/>
          </a:bodyPr>
          <a:lstStyle/>
          <a:p>
            <a:r>
              <a:rPr lang="zh-CN" altLang="en-US" sz="2400" b="1"/>
              <a:t>注意间断点的连续性和可导性！！！</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3522345" cy="583565"/>
          </a:xfrm>
          <a:prstGeom prst="rect">
            <a:avLst/>
          </a:prstGeom>
          <a:noFill/>
        </p:spPr>
        <p:txBody>
          <a:bodyPr wrap="square" rtlCol="0">
            <a:spAutoFit/>
          </a:bodyPr>
          <a:lstStyle/>
          <a:p>
            <a:r>
              <a:rPr lang="zh-CN" altLang="en-US" sz="3200" b="1"/>
              <a:t>分段求个导！</a:t>
            </a:r>
          </a:p>
        </p:txBody>
      </p:sp>
      <p:sp>
        <p:nvSpPr>
          <p:cNvPr id="3" name="文本框 2"/>
          <p:cNvSpPr txBox="1"/>
          <p:nvPr/>
        </p:nvSpPr>
        <p:spPr>
          <a:xfrm>
            <a:off x="1068705" y="5813425"/>
            <a:ext cx="6458585" cy="460375"/>
          </a:xfrm>
          <a:prstGeom prst="rect">
            <a:avLst/>
          </a:prstGeom>
          <a:noFill/>
        </p:spPr>
        <p:txBody>
          <a:bodyPr wrap="square" rtlCol="0">
            <a:spAutoFit/>
          </a:bodyPr>
          <a:lstStyle/>
          <a:p>
            <a:r>
              <a:rPr lang="zh-CN" altLang="en-US" sz="2400" b="1"/>
              <a:t>注意间断点的连续性和可导性！！！</a:t>
            </a:r>
          </a:p>
        </p:txBody>
      </p:sp>
      <p:pic>
        <p:nvPicPr>
          <p:cNvPr id="5" name="图片 4"/>
          <p:cNvPicPr>
            <a:picLocks noChangeAspect="1"/>
          </p:cNvPicPr>
          <p:nvPr/>
        </p:nvPicPr>
        <p:blipFill>
          <a:blip r:embed="rId4"/>
          <a:stretch>
            <a:fillRect/>
          </a:stretch>
        </p:blipFill>
        <p:spPr>
          <a:xfrm>
            <a:off x="1068705" y="1713865"/>
            <a:ext cx="9848215" cy="4099560"/>
          </a:xfrm>
          <a:prstGeom prst="rect">
            <a:avLst/>
          </a:prstGeom>
        </p:spPr>
      </p:pic>
      <p:sp>
        <p:nvSpPr>
          <p:cNvPr id="10" name="椭圆 9"/>
          <p:cNvSpPr/>
          <p:nvPr/>
        </p:nvSpPr>
        <p:spPr>
          <a:xfrm>
            <a:off x="9125585" y="2059305"/>
            <a:ext cx="1118870" cy="3557270"/>
          </a:xfrm>
          <a:prstGeom prst="ellipse">
            <a:avLst/>
          </a:prstGeom>
          <a:noFill/>
          <a:ln w="76200">
            <a:solidFill>
              <a:srgbClr val="C0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左箭头 11"/>
          <p:cNvSpPr/>
          <p:nvPr/>
        </p:nvSpPr>
        <p:spPr>
          <a:xfrm>
            <a:off x="10346690" y="3313430"/>
            <a:ext cx="1037590" cy="5537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384280" y="2240915"/>
            <a:ext cx="644525" cy="3046095"/>
          </a:xfrm>
          <a:prstGeom prst="rect">
            <a:avLst/>
          </a:prstGeom>
          <a:noFill/>
        </p:spPr>
        <p:txBody>
          <a:bodyPr wrap="square" rtlCol="0">
            <a:spAutoFit/>
          </a:bodyPr>
          <a:lstStyle/>
          <a:p>
            <a:r>
              <a:rPr lang="zh-CN" altLang="en-US" sz="2400" b="1"/>
              <a:t>仔细研究评分细则</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1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3522345" cy="1076325"/>
          </a:xfrm>
          <a:prstGeom prst="rect">
            <a:avLst/>
          </a:prstGeom>
          <a:noFill/>
        </p:spPr>
        <p:txBody>
          <a:bodyPr wrap="square" rtlCol="0">
            <a:spAutoFit/>
          </a:bodyPr>
          <a:lstStyle/>
          <a:p>
            <a:r>
              <a:rPr lang="zh-CN" altLang="en-US" sz="3200" b="1"/>
              <a:t>反函数求个导！（难点）</a:t>
            </a:r>
          </a:p>
        </p:txBody>
      </p:sp>
      <p:pic>
        <p:nvPicPr>
          <p:cNvPr id="5" name="图片 4"/>
          <p:cNvPicPr>
            <a:picLocks noChangeAspect="1"/>
          </p:cNvPicPr>
          <p:nvPr/>
        </p:nvPicPr>
        <p:blipFill>
          <a:blip r:embed="rId4"/>
          <a:stretch>
            <a:fillRect/>
          </a:stretch>
        </p:blipFill>
        <p:spPr>
          <a:xfrm>
            <a:off x="1033780" y="2437765"/>
            <a:ext cx="10392410" cy="1720215"/>
          </a:xfrm>
          <a:prstGeom prst="rect">
            <a:avLst/>
          </a:prstGeom>
        </p:spPr>
      </p:pic>
      <p:pic>
        <p:nvPicPr>
          <p:cNvPr id="8" name="图片 7"/>
          <p:cNvPicPr>
            <a:picLocks noChangeAspect="1"/>
          </p:cNvPicPr>
          <p:nvPr/>
        </p:nvPicPr>
        <p:blipFill>
          <a:blip r:embed="rId5"/>
          <a:stretch>
            <a:fillRect/>
          </a:stretch>
        </p:blipFill>
        <p:spPr>
          <a:xfrm>
            <a:off x="7754620" y="3047365"/>
            <a:ext cx="1607185" cy="104076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p:nvPr>
            <p:custDataLst>
              <p:tags r:id="rId2"/>
            </p:custDataLst>
          </p:nvPr>
        </p:nvSpPr>
        <p:spPr>
          <a:xfrm>
            <a:off x="609299" y="526647"/>
            <a:ext cx="2320332" cy="565146"/>
          </a:xfrm>
          <a:prstGeom prst="rect">
            <a:avLst/>
          </a:prstGeom>
          <a:noFill/>
          <a:ln w="3175">
            <a:noFill/>
            <a:prstDash val="dash"/>
          </a:ln>
        </p:spPr>
        <p:txBody>
          <a:bodyPr wrap="square" lIns="90000" tIns="46800" rIns="90000" bIns="46800" anchor="t" anchorCtr="0">
            <a:normAutofit fontScale="925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zh-CN" altLang="en-US" sz="3200" b="1" spc="300" dirty="0">
                <a:ln w="3175">
                  <a:noFill/>
                  <a:prstDash val="dash"/>
                </a:ln>
                <a:solidFill>
                  <a:schemeClr val="tx1">
                    <a:lumMod val="85000"/>
                    <a:lumOff val="15000"/>
                  </a:schemeClr>
                </a:solidFill>
                <a:latin typeface="Arial" panose="020B0604020202020204" pitchFamily="34" charset="0"/>
                <a:ea typeface="幼圆" panose="02010509060101010101" pitchFamily="49" charset="-122"/>
                <a:cs typeface="微软雅黑" panose="020B0503020204020204" charset="-122"/>
              </a:rPr>
              <a:t>极限的计算</a:t>
            </a:r>
          </a:p>
        </p:txBody>
      </p:sp>
      <mc:AlternateContent xmlns:mc="http://schemas.openxmlformats.org/markup-compatibility/2006" xmlns:a14="http://schemas.microsoft.com/office/drawing/2010/main">
        <mc:Choice Requires="a14">
          <p:sp>
            <p:nvSpPr>
              <p:cNvPr id="5" name="文本框 4"/>
              <p:cNvSpPr txBox="1"/>
              <p:nvPr/>
            </p:nvSpPr>
            <p:spPr>
              <a:xfrm>
                <a:off x="3606083" y="526647"/>
                <a:ext cx="5750981" cy="6289992"/>
              </a:xfrm>
              <a:prstGeom prst="rect">
                <a:avLst/>
              </a:prstGeom>
              <a:noFill/>
            </p:spPr>
            <p:txBody>
              <a:bodyPr wrap="square" rtlCol="0">
                <a:spAutoFit/>
              </a:bodyPr>
              <a:lstStyle/>
              <a:p>
                <a:r>
                  <a:rPr lang="zh-CN" altLang="en-US" sz="2400" b="1" dirty="0">
                    <a:latin typeface="Cambria Math" panose="02040503050406030204" pitchFamily="18" charset="0"/>
                    <a:cs typeface="Times New Roman" panose="02020603050405020304" pitchFamily="18" charset="0"/>
                  </a:rPr>
                  <a:t>（</a:t>
                </a:r>
                <a:r>
                  <a:rPr lang="en-US" altLang="zh-CN" sz="2400" b="1" dirty="0">
                    <a:latin typeface="Cambria Math" panose="02040503050406030204" pitchFamily="18" charset="0"/>
                    <a:cs typeface="Times New Roman" panose="02020603050405020304" pitchFamily="18" charset="0"/>
                  </a:rPr>
                  <a:t>1</a:t>
                </a:r>
                <a:r>
                  <a:rPr lang="zh-CN" altLang="en-US" sz="2400" b="1" dirty="0">
                    <a:latin typeface="Cambria Math" panose="02040503050406030204" pitchFamily="18" charset="0"/>
                    <a:cs typeface="Times New Roman" panose="02020603050405020304" pitchFamily="18" charset="0"/>
                  </a:rPr>
                  <a:t>）单调有界数列的极限</a:t>
                </a:r>
                <a:endParaRPr lang="en-US" altLang="zh-CN" sz="2400" b="1" dirty="0">
                  <a:latin typeface="Cambria Math" panose="02040503050406030204" pitchFamily="18" charset="0"/>
                  <a:cs typeface="Times New Roman" panose="02020603050405020304" pitchFamily="18" charset="0"/>
                </a:endParaRPr>
              </a:p>
              <a:p>
                <a:r>
                  <a:rPr lang="zh-CN" altLang="en-US" sz="2400" b="1" dirty="0">
                    <a:latin typeface="Cambria Math" panose="02040503050406030204" pitchFamily="18" charset="0"/>
                    <a:cs typeface="Times New Roman" panose="02020603050405020304" pitchFamily="18" charset="0"/>
                  </a:rPr>
                  <a:t>（</a:t>
                </a:r>
                <a:r>
                  <a:rPr lang="en-US" altLang="zh-CN" sz="2400" b="1" dirty="0">
                    <a:latin typeface="Cambria Math" panose="02040503050406030204" pitchFamily="18" charset="0"/>
                    <a:cs typeface="Times New Roman" panose="02020603050405020304" pitchFamily="18" charset="0"/>
                  </a:rPr>
                  <a:t>2</a:t>
                </a:r>
                <a:r>
                  <a:rPr lang="zh-CN" altLang="en-US" sz="2400" b="1" dirty="0">
                    <a:latin typeface="Cambria Math" panose="02040503050406030204" pitchFamily="18" charset="0"/>
                    <a:cs typeface="Times New Roman" panose="02020603050405020304" pitchFamily="18" charset="0"/>
                  </a:rPr>
                  <a:t>）两个重要极限：</a:t>
                </a:r>
                <a:endParaRPr lang="en-US" altLang="zh-CN" sz="2400" b="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2400" b="1" i="1" smtClean="0">
                              <a:latin typeface="Cambria Math" panose="02040503050406030204" pitchFamily="18" charset="0"/>
                              <a:cs typeface="Times New Roman" panose="02020603050405020304" pitchFamily="18" charset="0"/>
                            </a:rPr>
                          </m:ctrlPr>
                        </m:funcPr>
                        <m:fName>
                          <m:limLow>
                            <m:limLowPr>
                              <m:ctrlPr>
                                <a:rPr lang="en-US" altLang="zh-CN" sz="2400" b="1" i="1" smtClean="0">
                                  <a:latin typeface="Cambria Math" panose="02040503050406030204" pitchFamily="18" charset="0"/>
                                  <a:cs typeface="Times New Roman" panose="02020603050405020304" pitchFamily="18" charset="0"/>
                                </a:rPr>
                              </m:ctrlPr>
                            </m:limLowPr>
                            <m:e>
                              <m:r>
                                <m:rPr>
                                  <m:sty m:val="p"/>
                                </m:rPr>
                                <a:rPr lang="en-US" altLang="zh-CN" sz="2400" b="0" i="0" smtClean="0">
                                  <a:latin typeface="Cambria Math" panose="02040503050406030204" pitchFamily="18" charset="0"/>
                                  <a:cs typeface="Times New Roman" panose="02020603050405020304" pitchFamily="18" charset="0"/>
                                </a:rPr>
                                <m:t>lim</m:t>
                              </m:r>
                            </m:e>
                            <m:lim>
                              <m:r>
                                <a:rPr lang="en-US" altLang="zh-CN" sz="2400" b="1" i="1" smtClean="0">
                                  <a:latin typeface="Cambria Math" panose="02040503050406030204" pitchFamily="18" charset="0"/>
                                  <a:cs typeface="Times New Roman" panose="02020603050405020304" pitchFamily="18" charset="0"/>
                                </a:rPr>
                                <m:t>𝒙</m:t>
                              </m:r>
                              <m:r>
                                <a:rPr lang="en-US" altLang="zh-CN" sz="2400" b="1" i="1" smtClean="0">
                                  <a:latin typeface="Cambria Math" panose="02040503050406030204" pitchFamily="18" charset="0"/>
                                  <a:cs typeface="Times New Roman" panose="02020603050405020304" pitchFamily="18" charset="0"/>
                                </a:rPr>
                                <m:t>→∞</m:t>
                              </m:r>
                            </m:lim>
                          </m:limLow>
                        </m:fName>
                        <m:e>
                          <m:sSup>
                            <m:sSupPr>
                              <m:ctrlPr>
                                <a:rPr lang="en-US" altLang="zh-CN" sz="2400" b="1" i="1" smtClean="0">
                                  <a:latin typeface="Cambria Math" panose="02040503050406030204" pitchFamily="18" charset="0"/>
                                  <a:cs typeface="Times New Roman" panose="02020603050405020304" pitchFamily="18" charset="0"/>
                                </a:rPr>
                              </m:ctrlPr>
                            </m:sSupPr>
                            <m:e>
                              <m:d>
                                <m:dPr>
                                  <m:ctrlPr>
                                    <a:rPr lang="en-US" altLang="zh-CN" sz="2400" b="1" i="1" smtClean="0">
                                      <a:latin typeface="Cambria Math" panose="02040503050406030204" pitchFamily="18" charset="0"/>
                                      <a:cs typeface="Times New Roman" panose="02020603050405020304" pitchFamily="18" charset="0"/>
                                    </a:rPr>
                                  </m:ctrlPr>
                                </m:dPr>
                                <m:e>
                                  <m:r>
                                    <a:rPr lang="en-US" altLang="zh-CN" sz="2400" b="1" i="1" smtClean="0">
                                      <a:latin typeface="Cambria Math" panose="02040503050406030204" pitchFamily="18" charset="0"/>
                                      <a:cs typeface="Times New Roman" panose="02020603050405020304" pitchFamily="18" charset="0"/>
                                    </a:rPr>
                                    <m:t>𝟏</m:t>
                                  </m:r>
                                  <m:r>
                                    <a:rPr lang="en-US" altLang="zh-CN" sz="2400" b="1" i="1" smtClean="0">
                                      <a:latin typeface="Cambria Math" panose="02040503050406030204" pitchFamily="18" charset="0"/>
                                      <a:cs typeface="Times New Roman" panose="02020603050405020304" pitchFamily="18" charset="0"/>
                                    </a:rPr>
                                    <m:t>+</m:t>
                                  </m:r>
                                  <m:f>
                                    <m:fPr>
                                      <m:ctrlPr>
                                        <a:rPr lang="en-US" altLang="zh-CN" sz="2400" b="1" i="1" smtClean="0">
                                          <a:latin typeface="Cambria Math" panose="02040503050406030204" pitchFamily="18" charset="0"/>
                                          <a:cs typeface="Times New Roman" panose="02020603050405020304" pitchFamily="18" charset="0"/>
                                        </a:rPr>
                                      </m:ctrlPr>
                                    </m:fPr>
                                    <m:num>
                                      <m:r>
                                        <a:rPr lang="en-US" altLang="zh-CN" sz="2400" b="1" i="1" smtClean="0">
                                          <a:latin typeface="Cambria Math" panose="02040503050406030204" pitchFamily="18" charset="0"/>
                                          <a:cs typeface="Times New Roman" panose="02020603050405020304" pitchFamily="18" charset="0"/>
                                        </a:rPr>
                                        <m:t>𝟏</m:t>
                                      </m:r>
                                    </m:num>
                                    <m:den>
                                      <m:r>
                                        <a:rPr lang="en-US" altLang="zh-CN" sz="2400" b="1" i="1" smtClean="0">
                                          <a:latin typeface="Cambria Math" panose="02040503050406030204" pitchFamily="18" charset="0"/>
                                          <a:cs typeface="Times New Roman" panose="02020603050405020304" pitchFamily="18" charset="0"/>
                                        </a:rPr>
                                        <m:t>𝒙</m:t>
                                      </m:r>
                                    </m:den>
                                  </m:f>
                                </m:e>
                              </m:d>
                            </m:e>
                            <m:sup>
                              <m:r>
                                <a:rPr lang="en-US" altLang="zh-CN" sz="2400" b="1" i="1" smtClean="0">
                                  <a:latin typeface="Cambria Math" panose="02040503050406030204" pitchFamily="18" charset="0"/>
                                  <a:cs typeface="Times New Roman" panose="02020603050405020304" pitchFamily="18" charset="0"/>
                                </a:rPr>
                                <m:t>𝒙</m:t>
                              </m:r>
                            </m:sup>
                          </m:sSup>
                        </m:e>
                      </m:func>
                      <m:r>
                        <a:rPr lang="en-US" altLang="zh-CN" sz="2400" b="1" i="1">
                          <a:latin typeface="Cambria Math" panose="02040503050406030204" pitchFamily="18" charset="0"/>
                          <a:cs typeface="Times New Roman" panose="02020603050405020304" pitchFamily="18" charset="0"/>
                        </a:rPr>
                        <m:t>=</m:t>
                      </m:r>
                      <m:func>
                        <m:funcPr>
                          <m:ctrlPr>
                            <a:rPr lang="en-US" altLang="zh-CN" sz="2400" b="1" i="1" dirty="0" smtClean="0">
                              <a:latin typeface="Cambria Math" panose="02040503050406030204" pitchFamily="18" charset="0"/>
                              <a:cs typeface="Times New Roman" panose="02020603050405020304" pitchFamily="18" charset="0"/>
                            </a:rPr>
                          </m:ctrlPr>
                        </m:funcPr>
                        <m:fName>
                          <m:limLow>
                            <m:limLowPr>
                              <m:ctrlPr>
                                <a:rPr lang="en-US" altLang="zh-CN" sz="2400" b="1" i="1" dirty="0" smtClean="0">
                                  <a:latin typeface="Cambria Math" panose="02040503050406030204" pitchFamily="18" charset="0"/>
                                  <a:cs typeface="Times New Roman" panose="02020603050405020304" pitchFamily="18" charset="0"/>
                                </a:rPr>
                              </m:ctrlPr>
                            </m:limLowPr>
                            <m:e>
                              <m:r>
                                <m:rPr>
                                  <m:sty m:val="p"/>
                                </m:rPr>
                                <a:rPr lang="en-US" altLang="zh-CN" sz="2400" b="0" i="0" dirty="0" smtClean="0">
                                  <a:latin typeface="Cambria Math" panose="02040503050406030204" pitchFamily="18" charset="0"/>
                                  <a:cs typeface="Times New Roman" panose="02020603050405020304" pitchFamily="18" charset="0"/>
                                </a:rPr>
                                <m:t>lim</m:t>
                              </m:r>
                            </m:e>
                            <m:lim>
                              <m:r>
                                <a:rPr lang="en-US" altLang="zh-CN" sz="2400" b="1" i="1" dirty="0" smtClean="0">
                                  <a:latin typeface="Cambria Math" panose="02040503050406030204" pitchFamily="18" charset="0"/>
                                  <a:cs typeface="Times New Roman" panose="02020603050405020304" pitchFamily="18" charset="0"/>
                                </a:rPr>
                                <m:t>𝒙</m:t>
                              </m:r>
                              <m:r>
                                <a:rPr lang="en-US" altLang="zh-CN"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𝟎</m:t>
                              </m:r>
                            </m:lim>
                          </m:limLow>
                        </m:fName>
                        <m:e>
                          <m:sSup>
                            <m:sSupPr>
                              <m:ctrlPr>
                                <a:rPr lang="en-US" altLang="zh-CN" sz="2400" b="1" i="1" dirty="0" smtClean="0">
                                  <a:latin typeface="Cambria Math" panose="02040503050406030204" pitchFamily="18" charset="0"/>
                                  <a:cs typeface="Times New Roman" panose="02020603050405020304" pitchFamily="18" charset="0"/>
                                </a:rPr>
                              </m:ctrlPr>
                            </m:sSupPr>
                            <m:e>
                              <m:d>
                                <m:dPr>
                                  <m:ctrlPr>
                                    <a:rPr lang="en-US" altLang="zh-CN" sz="2400" b="1" i="1" dirty="0" smtClean="0">
                                      <a:latin typeface="Cambria Math" panose="02040503050406030204" pitchFamily="18" charset="0"/>
                                      <a:cs typeface="Times New Roman" panose="02020603050405020304" pitchFamily="18" charset="0"/>
                                    </a:rPr>
                                  </m:ctrlPr>
                                </m:dPr>
                                <m:e>
                                  <m:r>
                                    <a:rPr lang="en-US" altLang="zh-CN" sz="2400" b="1" i="1" dirty="0" smtClean="0">
                                      <a:latin typeface="Cambria Math" panose="02040503050406030204" pitchFamily="18" charset="0"/>
                                      <a:cs typeface="Times New Roman" panose="02020603050405020304" pitchFamily="18" charset="0"/>
                                    </a:rPr>
                                    <m:t>𝟏</m:t>
                                  </m:r>
                                  <m:r>
                                    <a:rPr lang="en-US" altLang="zh-CN"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𝒙</m:t>
                                  </m:r>
                                </m:e>
                              </m:d>
                            </m:e>
                            <m:sup>
                              <m:f>
                                <m:fPr>
                                  <m:ctrlPr>
                                    <a:rPr lang="en-US" altLang="zh-CN" sz="2400" b="1" i="1" dirty="0" smtClean="0">
                                      <a:latin typeface="Cambria Math" panose="02040503050406030204" pitchFamily="18" charset="0"/>
                                      <a:cs typeface="Times New Roman" panose="02020603050405020304" pitchFamily="18" charset="0"/>
                                    </a:rPr>
                                  </m:ctrlPr>
                                </m:fPr>
                                <m:num>
                                  <m:r>
                                    <a:rPr lang="en-US" altLang="zh-CN" sz="2400" b="1" i="1" dirty="0" smtClean="0">
                                      <a:latin typeface="Cambria Math" panose="02040503050406030204" pitchFamily="18" charset="0"/>
                                      <a:cs typeface="Times New Roman" panose="02020603050405020304" pitchFamily="18" charset="0"/>
                                    </a:rPr>
                                    <m:t>𝟏</m:t>
                                  </m:r>
                                </m:num>
                                <m:den>
                                  <m:r>
                                    <a:rPr lang="en-US" altLang="zh-CN" sz="2400" b="1" i="1" dirty="0" smtClean="0">
                                      <a:latin typeface="Cambria Math" panose="02040503050406030204" pitchFamily="18" charset="0"/>
                                      <a:cs typeface="Times New Roman" panose="02020603050405020304" pitchFamily="18" charset="0"/>
                                    </a:rPr>
                                    <m:t>𝒙</m:t>
                                  </m:r>
                                </m:den>
                              </m:f>
                            </m:sup>
                          </m:sSup>
                          <m:r>
                            <a:rPr lang="en-US" altLang="zh-CN" sz="2400" b="1" i="1" dirty="0" smtClean="0">
                              <a:latin typeface="Cambria Math" panose="02040503050406030204" pitchFamily="18" charset="0"/>
                              <a:cs typeface="Times New Roman" panose="02020603050405020304" pitchFamily="18" charset="0"/>
                            </a:rPr>
                            <m:t>=</m:t>
                          </m:r>
                          <m:r>
                            <a:rPr lang="en-US" altLang="zh-CN" sz="2400" b="1" i="1" dirty="0" smtClean="0">
                              <a:latin typeface="Cambria Math" panose="02040503050406030204" pitchFamily="18" charset="0"/>
                              <a:cs typeface="Times New Roman" panose="02020603050405020304" pitchFamily="18" charset="0"/>
                            </a:rPr>
                            <m:t>𝒆</m:t>
                          </m:r>
                        </m:e>
                      </m:func>
                    </m:oMath>
                  </m:oMathPara>
                </a14:m>
                <a:endParaRPr lang="en-US" altLang="zh-CN" sz="2400" b="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2400" b="1" i="1" smtClean="0">
                              <a:latin typeface="Cambria Math" panose="02040503050406030204" pitchFamily="18" charset="0"/>
                              <a:cs typeface="Times New Roman" panose="02020603050405020304" pitchFamily="18" charset="0"/>
                            </a:rPr>
                          </m:ctrlPr>
                        </m:funcPr>
                        <m:fName>
                          <m:limLow>
                            <m:limLowPr>
                              <m:ctrlPr>
                                <a:rPr lang="en-US" altLang="zh-CN" sz="2400" b="1" i="1" smtClean="0">
                                  <a:latin typeface="Cambria Math" panose="02040503050406030204" pitchFamily="18" charset="0"/>
                                  <a:cs typeface="Times New Roman" panose="02020603050405020304" pitchFamily="18" charset="0"/>
                                </a:rPr>
                              </m:ctrlPr>
                            </m:limLowPr>
                            <m:e>
                              <m:r>
                                <m:rPr>
                                  <m:sty m:val="p"/>
                                </m:rPr>
                                <a:rPr lang="en-US" altLang="zh-CN" sz="2400" b="0" i="0" smtClean="0">
                                  <a:latin typeface="Cambria Math" panose="02040503050406030204" pitchFamily="18" charset="0"/>
                                  <a:cs typeface="Times New Roman" panose="02020603050405020304" pitchFamily="18" charset="0"/>
                                </a:rPr>
                                <m:t>lim</m:t>
                              </m:r>
                            </m:e>
                            <m:lim>
                              <m:r>
                                <a:rPr lang="en-US" altLang="zh-CN" sz="2400" b="1" i="1" smtClean="0">
                                  <a:latin typeface="Cambria Math" panose="02040503050406030204" pitchFamily="18" charset="0"/>
                                  <a:cs typeface="Times New Roman" panose="02020603050405020304" pitchFamily="18" charset="0"/>
                                </a:rPr>
                                <m:t>𝒙</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𝟎</m:t>
                              </m:r>
                            </m:lim>
                          </m:limLow>
                        </m:fName>
                        <m:e>
                          <m:f>
                            <m:fPr>
                              <m:ctrlPr>
                                <a:rPr lang="en-US" altLang="zh-CN" sz="2400" b="1" i="1" smtClean="0">
                                  <a:latin typeface="Cambria Math" panose="02040503050406030204" pitchFamily="18" charset="0"/>
                                  <a:cs typeface="Times New Roman" panose="02020603050405020304" pitchFamily="18" charset="0"/>
                                </a:rPr>
                              </m:ctrlPr>
                            </m:fPr>
                            <m:num>
                              <m:r>
                                <a:rPr lang="en-US" altLang="zh-CN" sz="2400" b="1" i="1" smtClean="0">
                                  <a:latin typeface="Cambria Math" panose="02040503050406030204" pitchFamily="18" charset="0"/>
                                  <a:cs typeface="Times New Roman" panose="02020603050405020304" pitchFamily="18" charset="0"/>
                                </a:rPr>
                                <m:t>𝒔𝒊𝒏𝒙</m:t>
                              </m:r>
                            </m:num>
                            <m:den>
                              <m:r>
                                <a:rPr lang="en-US" altLang="zh-CN" sz="2400" b="1" i="1" smtClean="0">
                                  <a:latin typeface="Cambria Math" panose="02040503050406030204" pitchFamily="18" charset="0"/>
                                  <a:cs typeface="Times New Roman" panose="02020603050405020304" pitchFamily="18" charset="0"/>
                                </a:rPr>
                                <m:t>𝒙</m:t>
                              </m:r>
                            </m:den>
                          </m:f>
                        </m:e>
                      </m:func>
                      <m:r>
                        <a:rPr lang="en-US" altLang="zh-CN" sz="2400" b="1" i="1" smtClean="0">
                          <a:latin typeface="Cambria Math" panose="02040503050406030204" pitchFamily="18" charset="0"/>
                          <a:cs typeface="Times New Roman" panose="02020603050405020304" pitchFamily="18" charset="0"/>
                        </a:rPr>
                        <m:t>=</m:t>
                      </m:r>
                      <m:r>
                        <a:rPr lang="en-US" altLang="zh-CN" sz="2400" b="1" i="1" smtClean="0">
                          <a:latin typeface="Cambria Math" panose="02040503050406030204" pitchFamily="18" charset="0"/>
                          <a:cs typeface="Times New Roman" panose="02020603050405020304" pitchFamily="18" charset="0"/>
                        </a:rPr>
                        <m:t>𝟏</m:t>
                      </m:r>
                    </m:oMath>
                  </m:oMathPara>
                </a14:m>
                <a:endParaRPr lang="en-US" altLang="zh-CN" sz="2400" b="1" dirty="0">
                  <a:latin typeface="Cambria Math" panose="02040503050406030204" pitchFamily="18" charset="0"/>
                  <a:cs typeface="Times New Roman" panose="02020603050405020304" pitchFamily="18" charset="0"/>
                </a:endParaRPr>
              </a:p>
              <a:p>
                <a:r>
                  <a:rPr lang="zh-CN" altLang="en-US" sz="2400" b="1" dirty="0">
                    <a:latin typeface="Cambria Math" panose="02040503050406030204" pitchFamily="18" charset="0"/>
                    <a:cs typeface="Times New Roman" panose="02020603050405020304" pitchFamily="18" charset="0"/>
                  </a:rPr>
                  <a:t>（</a:t>
                </a:r>
                <a:r>
                  <a:rPr lang="en-US" altLang="zh-CN" sz="2400" b="1" dirty="0">
                    <a:latin typeface="Cambria Math" panose="02040503050406030204" pitchFamily="18" charset="0"/>
                    <a:cs typeface="Times New Roman" panose="02020603050405020304" pitchFamily="18" charset="0"/>
                  </a:rPr>
                  <a:t>3</a:t>
                </a:r>
                <a:r>
                  <a:rPr lang="zh-CN" altLang="en-US" sz="2400" b="1" dirty="0">
                    <a:latin typeface="Cambria Math" panose="02040503050406030204" pitchFamily="18" charset="0"/>
                    <a:cs typeface="Times New Roman" panose="02020603050405020304" pitchFamily="18" charset="0"/>
                  </a:rPr>
                  <a:t>）常用的等价无穷小（需熟记）</a:t>
                </a:r>
                <a:endParaRPr lang="en-US" altLang="zh-CN" sz="2400" b="1" dirty="0">
                  <a:latin typeface="Cambria Math" panose="02040503050406030204" pitchFamily="18" charset="0"/>
                  <a:cs typeface="Times New Roman" panose="02020603050405020304" pitchFamily="18" charset="0"/>
                </a:endParaRPr>
              </a:p>
              <a:p>
                <a:endParaRPr lang="en-US" altLang="zh-CN" sz="2400" b="1" dirty="0">
                  <a:latin typeface="Cambria Math" panose="02040503050406030204" pitchFamily="18" charset="0"/>
                  <a:cs typeface="Times New Roman" panose="02020603050405020304" pitchFamily="18" charset="0"/>
                </a:endParaRPr>
              </a:p>
              <a:p>
                <a:r>
                  <a:rPr lang="zh-CN" altLang="en-US" sz="2400" b="1" dirty="0">
                    <a:latin typeface="Cambria Math" panose="02040503050406030204" pitchFamily="18" charset="0"/>
                    <a:cs typeface="Times New Roman" panose="02020603050405020304" pitchFamily="18" charset="0"/>
                  </a:rPr>
                  <a:t>（</a:t>
                </a:r>
                <a:r>
                  <a:rPr lang="en-US" altLang="zh-CN" sz="2400" b="1" dirty="0">
                    <a:latin typeface="Cambria Math" panose="02040503050406030204" pitchFamily="18" charset="0"/>
                    <a:cs typeface="Times New Roman" panose="02020603050405020304" pitchFamily="18" charset="0"/>
                  </a:rPr>
                  <a:t>4</a:t>
                </a:r>
                <a:r>
                  <a:rPr lang="zh-CN" altLang="en-US" sz="2400" b="1" dirty="0">
                    <a:latin typeface="Cambria Math" panose="02040503050406030204" pitchFamily="18" charset="0"/>
                    <a:cs typeface="Times New Roman" panose="02020603050405020304" pitchFamily="18" charset="0"/>
                  </a:rPr>
                  <a:t>）一般</a:t>
                </a:r>
                <a14:m>
                  <m:oMath xmlns:m="http://schemas.openxmlformats.org/officeDocument/2006/math">
                    <m:r>
                      <a:rPr lang="zh-CN" altLang="en-US" sz="2400" b="1" i="1">
                        <a:latin typeface="Cambria Math" panose="02040503050406030204" pitchFamily="18" charset="0"/>
                        <a:cs typeface="Times New Roman" panose="02020603050405020304" pitchFamily="18" charset="0"/>
                      </a:rPr>
                      <m:t>极限计算</m:t>
                    </m:r>
                    <m:d>
                      <m:dPr>
                        <m:begChr m:val="{"/>
                        <m:endChr m:val=""/>
                        <m:ctrlPr>
                          <a:rPr lang="en-US" altLang="zh-CN" sz="2400" b="1" i="1" smtClean="0">
                            <a:latin typeface="Cambria Math" panose="02040503050406030204" pitchFamily="18" charset="0"/>
                            <a:cs typeface="Times New Roman" panose="02020603050405020304" pitchFamily="18" charset="0"/>
                          </a:rPr>
                        </m:ctrlPr>
                      </m:dPr>
                      <m:e>
                        <m:eqArr>
                          <m:eqArrPr>
                            <m:ctrlPr>
                              <a:rPr lang="en-US" altLang="zh-CN" sz="2400" b="1" i="1" smtClean="0">
                                <a:latin typeface="Cambria Math" panose="02040503050406030204" pitchFamily="18" charset="0"/>
                                <a:ea typeface="+mj-ea"/>
                                <a:cs typeface="Times New Roman" panose="02020603050405020304" pitchFamily="18" charset="0"/>
                              </a:rPr>
                            </m:ctrlPr>
                          </m:eqArrPr>
                          <m:e>
                            <m:r>
                              <a:rPr lang="zh-CN" altLang="en-US" sz="2400" b="1" i="0">
                                <a:latin typeface="Cambria Math" panose="02040503050406030204" pitchFamily="18" charset="0"/>
                                <a:ea typeface="+mj-ea"/>
                                <a:cs typeface="Times New Roman" panose="02020603050405020304" pitchFamily="18" charset="0"/>
                              </a:rPr>
                              <m:t>重要</m:t>
                            </m:r>
                            <m:r>
                              <a:rPr lang="zh-CN" altLang="en-US" sz="2400" b="1" i="0" smtClean="0">
                                <a:latin typeface="Cambria Math" panose="02040503050406030204" pitchFamily="18" charset="0"/>
                                <a:ea typeface="+mj-ea"/>
                                <a:cs typeface="Times New Roman" panose="02020603050405020304" pitchFamily="18" charset="0"/>
                              </a:rPr>
                              <m:t>极限</m:t>
                            </m:r>
                            <m:r>
                              <a:rPr lang="zh-CN" altLang="en-US" sz="2400" b="1" i="0">
                                <a:latin typeface="Cambria Math" panose="02040503050406030204" pitchFamily="18" charset="0"/>
                                <a:ea typeface="+mj-ea"/>
                                <a:cs typeface="Times New Roman" panose="02020603050405020304" pitchFamily="18" charset="0"/>
                              </a:rPr>
                              <m:t>的</m:t>
                            </m:r>
                            <m:r>
                              <a:rPr lang="zh-CN" altLang="en-US" sz="2400" b="1" i="0" smtClean="0">
                                <a:latin typeface="Cambria Math" panose="02040503050406030204" pitchFamily="18" charset="0"/>
                                <a:ea typeface="+mj-ea"/>
                                <a:cs typeface="Times New Roman" panose="02020603050405020304" pitchFamily="18" charset="0"/>
                              </a:rPr>
                              <m:t>应用</m:t>
                            </m:r>
                          </m:e>
                          <m:e>
                            <m:r>
                              <a:rPr lang="zh-CN" altLang="en-US" sz="2400" b="1" i="0">
                                <a:latin typeface="Cambria Math" panose="02040503050406030204" pitchFamily="18" charset="0"/>
                                <a:ea typeface="+mj-ea"/>
                                <a:cs typeface="Times New Roman" panose="02020603050405020304" pitchFamily="18" charset="0"/>
                              </a:rPr>
                              <m:t>等价无穷小</m:t>
                            </m:r>
                            <m:r>
                              <a:rPr lang="zh-CN" altLang="en-US" sz="2400" b="1" i="0" smtClean="0">
                                <a:latin typeface="Cambria Math" panose="02040503050406030204" pitchFamily="18" charset="0"/>
                                <a:ea typeface="+mj-ea"/>
                                <a:cs typeface="Times New Roman" panose="02020603050405020304" pitchFamily="18" charset="0"/>
                              </a:rPr>
                              <m:t>替换</m:t>
                            </m:r>
                            <m:r>
                              <a:rPr lang="zh-CN" altLang="en-US" sz="2400" b="1" i="1">
                                <a:latin typeface="Cambria Math" panose="02040503050406030204" pitchFamily="18" charset="0"/>
                                <a:ea typeface="+mj-ea"/>
                                <a:cs typeface="Times New Roman" panose="02020603050405020304" pitchFamily="18" charset="0"/>
                              </a:rPr>
                              <m:t>：</m:t>
                            </m:r>
                            <m:r>
                              <a:rPr lang="zh-CN" altLang="en-US" sz="2400" b="1" i="1" smtClean="0">
                                <a:latin typeface="Cambria Math" panose="02040503050406030204" pitchFamily="18" charset="0"/>
                                <a:ea typeface="+mj-ea"/>
                                <a:cs typeface="Times New Roman" panose="02020603050405020304" pitchFamily="18" charset="0"/>
                              </a:rPr>
                              <m:t>加减</m:t>
                            </m:r>
                            <m:r>
                              <a:rPr lang="zh-CN" altLang="en-US" sz="2400" b="1" i="1">
                                <a:latin typeface="Cambria Math" panose="02040503050406030204" pitchFamily="18" charset="0"/>
                                <a:ea typeface="+mj-ea"/>
                                <a:cs typeface="Times New Roman" panose="02020603050405020304" pitchFamily="18" charset="0"/>
                              </a:rPr>
                              <m:t>运算</m:t>
                            </m:r>
                            <m:r>
                              <a:rPr lang="zh-CN" altLang="en-US" sz="2400" b="1" i="1" smtClean="0">
                                <a:latin typeface="Cambria Math" panose="02040503050406030204" pitchFamily="18" charset="0"/>
                                <a:ea typeface="+mj-ea"/>
                                <a:cs typeface="Times New Roman" panose="02020603050405020304" pitchFamily="18" charset="0"/>
                              </a:rPr>
                              <m:t>时</m:t>
                            </m:r>
                            <m:r>
                              <a:rPr lang="zh-CN" altLang="en-US" sz="2400" b="1" i="1">
                                <a:latin typeface="Cambria Math" panose="02040503050406030204" pitchFamily="18" charset="0"/>
                                <a:ea typeface="+mj-ea"/>
                                <a:cs typeface="Times New Roman" panose="02020603050405020304" pitchFamily="18" charset="0"/>
                              </a:rPr>
                              <m:t>谨慎</m:t>
                            </m:r>
                            <m:r>
                              <a:rPr lang="zh-CN" altLang="en-US" sz="2400" b="1" i="1" smtClean="0">
                                <a:latin typeface="Cambria Math" panose="02040503050406030204" pitchFamily="18" charset="0"/>
                                <a:ea typeface="+mj-ea"/>
                                <a:cs typeface="Times New Roman" panose="02020603050405020304" pitchFamily="18" charset="0"/>
                              </a:rPr>
                              <m:t>使用</m:t>
                            </m:r>
                          </m:e>
                          <m:e>
                            <m:r>
                              <a:rPr lang="zh-CN" altLang="en-US" sz="2400" b="1" i="0" smtClean="0">
                                <a:latin typeface="Cambria Math" panose="02040503050406030204" pitchFamily="18" charset="0"/>
                                <a:ea typeface="+mj-ea"/>
                                <a:cs typeface="Times New Roman" panose="02020603050405020304" pitchFamily="18" charset="0"/>
                              </a:rPr>
                              <m:t>极限</m:t>
                            </m:r>
                            <m:r>
                              <a:rPr lang="zh-CN" altLang="en-US" sz="2400" b="1" i="0">
                                <a:latin typeface="Cambria Math" panose="02040503050406030204" pitchFamily="18" charset="0"/>
                                <a:ea typeface="+mj-ea"/>
                                <a:cs typeface="Times New Roman" panose="02020603050405020304" pitchFamily="18" charset="0"/>
                              </a:rPr>
                              <m:t>的</m:t>
                            </m:r>
                            <m:r>
                              <a:rPr lang="zh-CN" altLang="en-US" sz="2400" b="1" i="0" smtClean="0">
                                <a:latin typeface="Cambria Math" panose="02040503050406030204" pitchFamily="18" charset="0"/>
                                <a:ea typeface="+mj-ea"/>
                                <a:cs typeface="Times New Roman" panose="02020603050405020304" pitchFamily="18" charset="0"/>
                              </a:rPr>
                              <m:t>四则</m:t>
                            </m:r>
                            <m:r>
                              <a:rPr lang="zh-CN" altLang="en-US" sz="2400" b="1" i="0">
                                <a:latin typeface="Cambria Math" panose="02040503050406030204" pitchFamily="18" charset="0"/>
                                <a:ea typeface="+mj-ea"/>
                                <a:cs typeface="Times New Roman" panose="02020603050405020304" pitchFamily="18" charset="0"/>
                              </a:rPr>
                              <m:t>运算</m:t>
                            </m:r>
                          </m:e>
                          <m:e>
                            <m:r>
                              <a:rPr lang="zh-CN" altLang="en-US" sz="2400" b="1" i="1" smtClean="0">
                                <a:latin typeface="Cambria Math" panose="02040503050406030204" pitchFamily="18" charset="0"/>
                                <a:ea typeface="+mj-ea"/>
                                <a:cs typeface="Times New Roman" panose="02020603050405020304" pitchFamily="18" charset="0"/>
                              </a:rPr>
                              <m:t>夹逼</m:t>
                            </m:r>
                            <m:r>
                              <a:rPr lang="zh-CN" altLang="en-US" sz="2400" b="1" i="1">
                                <a:latin typeface="Cambria Math" panose="02040503050406030204" pitchFamily="18" charset="0"/>
                                <a:ea typeface="+mj-ea"/>
                                <a:cs typeface="Times New Roman" panose="02020603050405020304" pitchFamily="18" charset="0"/>
                              </a:rPr>
                              <m:t>准则</m:t>
                            </m:r>
                          </m:e>
                          <m:e>
                            <m:r>
                              <a:rPr lang="zh-CN" altLang="en-US" sz="2400" b="1" i="0" smtClean="0">
                                <a:latin typeface="Cambria Math" panose="02040503050406030204" pitchFamily="18" charset="0"/>
                                <a:ea typeface="+mj-ea"/>
                                <a:cs typeface="Times New Roman" panose="02020603050405020304" pitchFamily="18" charset="0"/>
                              </a:rPr>
                              <m:t>泰勒</m:t>
                            </m:r>
                            <m:r>
                              <a:rPr lang="zh-CN" altLang="en-US" sz="2400" b="1" i="0">
                                <a:latin typeface="Cambria Math" panose="02040503050406030204" pitchFamily="18" charset="0"/>
                                <a:ea typeface="+mj-ea"/>
                                <a:cs typeface="Times New Roman" panose="02020603050405020304" pitchFamily="18" charset="0"/>
                              </a:rPr>
                              <m:t>公式</m:t>
                            </m:r>
                          </m:e>
                          <m:e>
                            <m:r>
                              <a:rPr lang="zh-CN" altLang="en-US" sz="2400" b="1" i="0" smtClean="0">
                                <a:latin typeface="Cambria Math" panose="02040503050406030204" pitchFamily="18" charset="0"/>
                                <a:ea typeface="+mj-ea"/>
                                <a:cs typeface="Times New Roman" panose="02020603050405020304" pitchFamily="18" charset="0"/>
                              </a:rPr>
                              <m:t>洛必达</m:t>
                            </m:r>
                            <m:r>
                              <a:rPr lang="zh-CN" altLang="en-US" sz="2400" b="1" i="0">
                                <a:latin typeface="Cambria Math" panose="02040503050406030204" pitchFamily="18" charset="0"/>
                                <a:ea typeface="+mj-ea"/>
                                <a:cs typeface="Times New Roman" panose="02020603050405020304" pitchFamily="18" charset="0"/>
                              </a:rPr>
                              <m:t>法则</m:t>
                            </m:r>
                          </m:e>
                        </m:eqArr>
                      </m:e>
                    </m:d>
                  </m:oMath>
                </a14:m>
                <a:endParaRPr lang="en-US" altLang="zh-CN" sz="2400" b="1" dirty="0">
                  <a:latin typeface="Cambria Math" panose="02040503050406030204" pitchFamily="18" charset="0"/>
                  <a:cs typeface="Times New Roman" panose="02020603050405020304" pitchFamily="18" charset="0"/>
                </a:endParaRPr>
              </a:p>
              <a:p>
                <a:endParaRPr lang="zh-CN" altLang="en-US" sz="2400" b="1" dirty="0">
                  <a:latin typeface="Cambria Math" panose="02040503050406030204" pitchFamily="18" charset="0"/>
                  <a:cs typeface="Times New Roman" panose="02020603050405020304" pitchFamily="18"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606083" y="526647"/>
                <a:ext cx="5750981" cy="6289992"/>
              </a:xfrm>
              <a:prstGeom prst="rect">
                <a:avLst/>
              </a:prstGeom>
              <a:blipFill rotWithShape="1">
                <a:blip r:embed="rId4"/>
                <a:stretch>
                  <a:fillRect l="-1697" t="-1066"/>
                </a:stretch>
              </a:blipFill>
            </p:spPr>
            <p:txBody>
              <a:bodyPr/>
              <a:lstStyle/>
              <a:p>
                <a:r>
                  <a:rPr lang="zh-CN" altLang="en-US">
                    <a:noFill/>
                  </a:rPr>
                  <a:t> </a:t>
                </a:r>
                <a:endParaRPr lang="zh-CN" altLang="en-US">
                  <a:noFill/>
                </a:endParaRPr>
              </a:p>
            </p:txBody>
          </p:sp>
        </mc:Fallback>
      </mc:AlternateContent>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3522345" cy="1076325"/>
          </a:xfrm>
          <a:prstGeom prst="rect">
            <a:avLst/>
          </a:prstGeom>
          <a:noFill/>
        </p:spPr>
        <p:txBody>
          <a:bodyPr wrap="square" rtlCol="0">
            <a:spAutoFit/>
          </a:bodyPr>
          <a:lstStyle/>
          <a:p>
            <a:r>
              <a:rPr lang="zh-CN" altLang="en-US" sz="3200" b="1"/>
              <a:t>反函数求个导！（难点）</a:t>
            </a:r>
          </a:p>
        </p:txBody>
      </p:sp>
      <p:pic>
        <p:nvPicPr>
          <p:cNvPr id="2" name="图片 1"/>
          <p:cNvPicPr>
            <a:picLocks noChangeAspect="1"/>
          </p:cNvPicPr>
          <p:nvPr/>
        </p:nvPicPr>
        <p:blipFill>
          <a:blip r:embed="rId4"/>
          <a:stretch>
            <a:fillRect/>
          </a:stretch>
        </p:blipFill>
        <p:spPr>
          <a:xfrm>
            <a:off x="429260" y="2267585"/>
            <a:ext cx="10045700" cy="3571875"/>
          </a:xfrm>
          <a:prstGeom prst="rect">
            <a:avLst/>
          </a:prstGeom>
        </p:spPr>
      </p:pic>
      <p:sp>
        <p:nvSpPr>
          <p:cNvPr id="4" name="椭圆形标注 3"/>
          <p:cNvSpPr/>
          <p:nvPr/>
        </p:nvSpPr>
        <p:spPr>
          <a:xfrm rot="840000">
            <a:off x="8585200" y="448945"/>
            <a:ext cx="2577465" cy="1375410"/>
          </a:xfrm>
          <a:prstGeom prst="wedgeEllipseCallout">
            <a:avLst>
              <a:gd name="adj1" fmla="val -23044"/>
              <a:gd name="adj2" fmla="val 60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rot="1200000">
            <a:off x="8825230" y="967392"/>
            <a:ext cx="2098040" cy="400110"/>
          </a:xfrm>
          <a:prstGeom prst="rect">
            <a:avLst/>
          </a:prstGeom>
          <a:noFill/>
        </p:spPr>
        <p:txBody>
          <a:bodyPr wrap="square" rtlCol="0">
            <a:spAutoFit/>
          </a:bodyPr>
          <a:lstStyle/>
          <a:p>
            <a:r>
              <a:rPr lang="zh-CN" altLang="en-US" sz="2000" b="1" dirty="0"/>
              <a:t>反函数</a:t>
            </a:r>
            <a:r>
              <a:rPr lang="en-US" altLang="zh-CN" sz="2000" b="1" dirty="0"/>
              <a:t>+</a:t>
            </a:r>
            <a:r>
              <a:rPr lang="zh-CN" altLang="en-US" sz="2000" b="1" dirty="0"/>
              <a:t>二阶导！</a:t>
            </a:r>
          </a:p>
        </p:txBody>
      </p:sp>
      <p:sp>
        <p:nvSpPr>
          <p:cNvPr id="8" name="文本框 7"/>
          <p:cNvSpPr txBox="1"/>
          <p:nvPr/>
        </p:nvSpPr>
        <p:spPr>
          <a:xfrm>
            <a:off x="1157605" y="6009640"/>
            <a:ext cx="6478270" cy="460375"/>
          </a:xfrm>
          <a:prstGeom prst="rect">
            <a:avLst/>
          </a:prstGeom>
          <a:noFill/>
        </p:spPr>
        <p:txBody>
          <a:bodyPr wrap="square" rtlCol="0">
            <a:spAutoFit/>
          </a:bodyPr>
          <a:lstStyle/>
          <a:p>
            <a:r>
              <a:rPr lang="zh-CN" altLang="en-US" sz="2400" b="1"/>
              <a:t>需要我们对反函数的内涵和本质有清晰的理解</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隐函数和参数方程求个导！（推荐方法：微分法）</a:t>
            </a:r>
          </a:p>
        </p:txBody>
      </p:sp>
      <p:pic>
        <p:nvPicPr>
          <p:cNvPr id="2" name="图片 1"/>
          <p:cNvPicPr>
            <a:picLocks noChangeAspect="1"/>
          </p:cNvPicPr>
          <p:nvPr/>
        </p:nvPicPr>
        <p:blipFill>
          <a:blip r:embed="rId4"/>
          <a:stretch>
            <a:fillRect/>
          </a:stretch>
        </p:blipFill>
        <p:spPr>
          <a:xfrm>
            <a:off x="1613535" y="2265680"/>
            <a:ext cx="9375775" cy="219456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隐函数和参数方程求个导！（推荐方法：微分法）</a:t>
            </a:r>
          </a:p>
        </p:txBody>
      </p:sp>
      <p:pic>
        <p:nvPicPr>
          <p:cNvPr id="3" name="图片 2"/>
          <p:cNvPicPr>
            <a:picLocks noChangeAspect="1"/>
          </p:cNvPicPr>
          <p:nvPr/>
        </p:nvPicPr>
        <p:blipFill>
          <a:blip r:embed="rId4"/>
          <a:stretch>
            <a:fillRect/>
          </a:stretch>
        </p:blipFill>
        <p:spPr>
          <a:xfrm>
            <a:off x="1068705" y="2519045"/>
            <a:ext cx="10480040" cy="270129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隐函数和参数方程求个导！（推荐方法：微分法）</a:t>
            </a:r>
          </a:p>
        </p:txBody>
      </p:sp>
      <p:pic>
        <p:nvPicPr>
          <p:cNvPr id="3" name="图片 2"/>
          <p:cNvPicPr>
            <a:picLocks noChangeAspect="1"/>
          </p:cNvPicPr>
          <p:nvPr/>
        </p:nvPicPr>
        <p:blipFill>
          <a:blip r:embed="rId4"/>
          <a:stretch>
            <a:fillRect/>
          </a:stretch>
        </p:blipFill>
        <p:spPr>
          <a:xfrm>
            <a:off x="772795" y="2205990"/>
            <a:ext cx="10897870" cy="2176145"/>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隐函数和参数方程求个导！（推荐方法：微分法）</a:t>
            </a:r>
          </a:p>
        </p:txBody>
      </p:sp>
      <p:pic>
        <p:nvPicPr>
          <p:cNvPr id="2" name="图片 1"/>
          <p:cNvPicPr>
            <a:picLocks noChangeAspect="1"/>
          </p:cNvPicPr>
          <p:nvPr/>
        </p:nvPicPr>
        <p:blipFill>
          <a:blip r:embed="rId4"/>
          <a:stretch>
            <a:fillRect/>
          </a:stretch>
        </p:blipFill>
        <p:spPr>
          <a:xfrm>
            <a:off x="1325245" y="1781810"/>
            <a:ext cx="6417310" cy="4709160"/>
          </a:xfrm>
          <a:prstGeom prst="rect">
            <a:avLst/>
          </a:prstGeom>
        </p:spPr>
      </p:pic>
      <p:sp>
        <p:nvSpPr>
          <p:cNvPr id="10" name="椭圆 9"/>
          <p:cNvSpPr/>
          <p:nvPr/>
        </p:nvSpPr>
        <p:spPr>
          <a:xfrm>
            <a:off x="5589905" y="2009140"/>
            <a:ext cx="2152650" cy="4400550"/>
          </a:xfrm>
          <a:prstGeom prst="ellipse">
            <a:avLst/>
          </a:prstGeom>
          <a:noFill/>
          <a:ln w="76200">
            <a:solidFill>
              <a:srgbClr val="C0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求导技巧（拆！）</a:t>
            </a:r>
          </a:p>
        </p:txBody>
      </p:sp>
      <p:pic>
        <p:nvPicPr>
          <p:cNvPr id="2" name="图片 1"/>
          <p:cNvPicPr>
            <a:picLocks noChangeAspect="1"/>
          </p:cNvPicPr>
          <p:nvPr/>
        </p:nvPicPr>
        <p:blipFill>
          <a:blip r:embed="rId4"/>
          <a:srcRect r="-63733"/>
          <a:stretch>
            <a:fillRect/>
          </a:stretch>
        </p:blipFill>
        <p:spPr>
          <a:xfrm>
            <a:off x="1159510" y="2155825"/>
            <a:ext cx="15400020" cy="1792605"/>
          </a:xfrm>
          <a:prstGeom prst="rect">
            <a:avLst/>
          </a:prstGeom>
        </p:spPr>
      </p:pic>
      <p:sp>
        <p:nvSpPr>
          <p:cNvPr id="4" name="文本框 3"/>
          <p:cNvSpPr txBox="1"/>
          <p:nvPr/>
        </p:nvSpPr>
        <p:spPr>
          <a:xfrm>
            <a:off x="2138045" y="4427855"/>
            <a:ext cx="6206490" cy="521970"/>
          </a:xfrm>
          <a:prstGeom prst="rect">
            <a:avLst/>
          </a:prstGeom>
          <a:noFill/>
        </p:spPr>
        <p:txBody>
          <a:bodyPr wrap="square" rtlCol="0">
            <a:spAutoFit/>
          </a:bodyPr>
          <a:lstStyle/>
          <a:p>
            <a:r>
              <a:rPr lang="zh-CN" altLang="en-US" sz="2800" b="1"/>
              <a:t>前导后不导</a:t>
            </a:r>
            <a:r>
              <a:rPr lang="en-US" altLang="zh-CN" sz="2800" b="1"/>
              <a:t>+</a:t>
            </a:r>
            <a:r>
              <a:rPr lang="zh-CN" altLang="en-US" sz="2800" b="1"/>
              <a:t>前不导后导</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求导技巧（拆！）</a:t>
            </a:r>
          </a:p>
        </p:txBody>
      </p:sp>
      <p:pic>
        <p:nvPicPr>
          <p:cNvPr id="2" name="图片 1"/>
          <p:cNvPicPr>
            <a:picLocks noChangeAspect="1"/>
          </p:cNvPicPr>
          <p:nvPr/>
        </p:nvPicPr>
        <p:blipFill>
          <a:blip r:embed="rId4"/>
          <a:srcRect r="-63733"/>
          <a:stretch>
            <a:fillRect/>
          </a:stretch>
        </p:blipFill>
        <p:spPr>
          <a:xfrm>
            <a:off x="1159510" y="2155825"/>
            <a:ext cx="15400020" cy="1792605"/>
          </a:xfrm>
          <a:prstGeom prst="rect">
            <a:avLst/>
          </a:prstGeom>
        </p:spPr>
      </p:pic>
      <p:pic>
        <p:nvPicPr>
          <p:cNvPr id="5" name="图片 4"/>
          <p:cNvPicPr>
            <a:picLocks noChangeAspect="1"/>
          </p:cNvPicPr>
          <p:nvPr/>
        </p:nvPicPr>
        <p:blipFill>
          <a:blip r:embed="rId5"/>
          <a:stretch>
            <a:fillRect/>
          </a:stretch>
        </p:blipFill>
        <p:spPr>
          <a:xfrm>
            <a:off x="1068705" y="4180205"/>
            <a:ext cx="10547350" cy="1555115"/>
          </a:xfrm>
          <a:prstGeom prst="rect">
            <a:avLst/>
          </a:prstGeom>
        </p:spPr>
      </p:pic>
      <p:sp>
        <p:nvSpPr>
          <p:cNvPr id="3" name="文本框 2"/>
          <p:cNvSpPr txBox="1"/>
          <p:nvPr/>
        </p:nvSpPr>
        <p:spPr>
          <a:xfrm>
            <a:off x="5534025" y="840740"/>
            <a:ext cx="5642610" cy="583565"/>
          </a:xfrm>
          <a:prstGeom prst="rect">
            <a:avLst/>
          </a:prstGeom>
          <a:noFill/>
        </p:spPr>
        <p:txBody>
          <a:bodyPr wrap="square" rtlCol="0">
            <a:spAutoFit/>
          </a:bodyPr>
          <a:lstStyle/>
          <a:p>
            <a:r>
              <a:rPr lang="zh-CN" altLang="en-US" sz="3200" b="1">
                <a:solidFill>
                  <a:srgbClr val="FF0000"/>
                </a:solidFill>
              </a:rPr>
              <a:t>注意拆分的条件！分情况讨论</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求导技巧（对！）</a:t>
            </a:r>
          </a:p>
        </p:txBody>
      </p:sp>
      <p:sp>
        <p:nvSpPr>
          <p:cNvPr id="4" name="文本框 3"/>
          <p:cNvSpPr txBox="1"/>
          <p:nvPr/>
        </p:nvSpPr>
        <p:spPr>
          <a:xfrm>
            <a:off x="2138045" y="4427855"/>
            <a:ext cx="6206490" cy="521970"/>
          </a:xfrm>
          <a:prstGeom prst="rect">
            <a:avLst/>
          </a:prstGeom>
          <a:noFill/>
        </p:spPr>
        <p:txBody>
          <a:bodyPr wrap="square" rtlCol="0">
            <a:spAutoFit/>
          </a:bodyPr>
          <a:lstStyle/>
          <a:p>
            <a:r>
              <a:rPr lang="zh-CN" altLang="en-US" sz="2800" b="1"/>
              <a:t>用对数，算对数</a:t>
            </a:r>
          </a:p>
        </p:txBody>
      </p:sp>
      <p:pic>
        <p:nvPicPr>
          <p:cNvPr id="3" name="图片 2"/>
          <p:cNvPicPr>
            <a:picLocks noChangeAspect="1"/>
          </p:cNvPicPr>
          <p:nvPr/>
        </p:nvPicPr>
        <p:blipFill>
          <a:blip r:embed="rId4"/>
          <a:stretch>
            <a:fillRect/>
          </a:stretch>
        </p:blipFill>
        <p:spPr>
          <a:xfrm>
            <a:off x="878840" y="2328545"/>
            <a:ext cx="10116820" cy="1480185"/>
          </a:xfrm>
          <a:prstGeom prst="rect">
            <a:avLst/>
          </a:prstGeom>
        </p:spPr>
      </p:pic>
      <p:pic>
        <p:nvPicPr>
          <p:cNvPr id="5" name="图片 4"/>
          <p:cNvPicPr>
            <a:picLocks noChangeAspect="1"/>
          </p:cNvPicPr>
          <p:nvPr/>
        </p:nvPicPr>
        <p:blipFill>
          <a:blip r:embed="rId5"/>
          <a:stretch>
            <a:fillRect/>
          </a:stretch>
        </p:blipFill>
        <p:spPr>
          <a:xfrm>
            <a:off x="7293610" y="2449195"/>
            <a:ext cx="3122930" cy="8509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求高阶导（技巧性）</a:t>
            </a:r>
          </a:p>
        </p:txBody>
      </p:sp>
      <p:pic>
        <p:nvPicPr>
          <p:cNvPr id="3" name="图片 2"/>
          <p:cNvPicPr>
            <a:picLocks noChangeAspect="1"/>
          </p:cNvPicPr>
          <p:nvPr/>
        </p:nvPicPr>
        <p:blipFill>
          <a:blip r:embed="rId4"/>
          <a:stretch>
            <a:fillRect/>
          </a:stretch>
        </p:blipFill>
        <p:spPr>
          <a:xfrm>
            <a:off x="1068705" y="2176145"/>
            <a:ext cx="9825355" cy="1457960"/>
          </a:xfrm>
          <a:prstGeom prst="rect">
            <a:avLst/>
          </a:prstGeom>
        </p:spPr>
      </p:pic>
      <p:sp>
        <p:nvSpPr>
          <p:cNvPr id="5" name="文本框 4"/>
          <p:cNvSpPr txBox="1"/>
          <p:nvPr/>
        </p:nvSpPr>
        <p:spPr>
          <a:xfrm>
            <a:off x="1268730" y="4477385"/>
            <a:ext cx="3072765" cy="460375"/>
          </a:xfrm>
          <a:prstGeom prst="rect">
            <a:avLst/>
          </a:prstGeom>
          <a:noFill/>
        </p:spPr>
        <p:txBody>
          <a:bodyPr wrap="square" rtlCol="0">
            <a:spAutoFit/>
          </a:bodyPr>
          <a:lstStyle/>
          <a:p>
            <a:r>
              <a:rPr lang="zh-CN" altLang="en-US" sz="2400" b="1"/>
              <a:t>先写，写写找规律</a:t>
            </a:r>
          </a:p>
        </p:txBody>
      </p:sp>
      <p:pic>
        <p:nvPicPr>
          <p:cNvPr id="6" name="图片 5"/>
          <p:cNvPicPr>
            <a:picLocks noChangeAspect="1"/>
          </p:cNvPicPr>
          <p:nvPr/>
        </p:nvPicPr>
        <p:blipFill>
          <a:blip r:embed="rId5"/>
          <a:stretch>
            <a:fillRect/>
          </a:stretch>
        </p:blipFill>
        <p:spPr>
          <a:xfrm>
            <a:off x="6070600" y="2176145"/>
            <a:ext cx="2529840" cy="7696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68705" y="1040130"/>
            <a:ext cx="9616440" cy="583565"/>
          </a:xfrm>
          <a:prstGeom prst="rect">
            <a:avLst/>
          </a:prstGeom>
          <a:noFill/>
        </p:spPr>
        <p:txBody>
          <a:bodyPr wrap="square" rtlCol="0">
            <a:spAutoFit/>
          </a:bodyPr>
          <a:lstStyle/>
          <a:p>
            <a:r>
              <a:rPr lang="zh-CN" altLang="en-US" sz="3200" b="1"/>
              <a:t>求高阶导（</a:t>
            </a:r>
            <a:r>
              <a:rPr lang="en-US" altLang="zh-CN" sz="3200" b="1"/>
              <a:t>Taylor!</a:t>
            </a:r>
            <a:r>
              <a:rPr lang="zh-CN" altLang="en-US" sz="3200" b="1"/>
              <a:t>）</a:t>
            </a:r>
          </a:p>
        </p:txBody>
      </p:sp>
      <p:pic>
        <p:nvPicPr>
          <p:cNvPr id="7" name="图片 6"/>
          <p:cNvPicPr>
            <a:picLocks noChangeAspect="1"/>
          </p:cNvPicPr>
          <p:nvPr/>
        </p:nvPicPr>
        <p:blipFill>
          <a:blip r:embed="rId4"/>
          <a:stretch>
            <a:fillRect/>
          </a:stretch>
        </p:blipFill>
        <p:spPr>
          <a:xfrm>
            <a:off x="1205865" y="2209800"/>
            <a:ext cx="8702040" cy="1045210"/>
          </a:xfrm>
          <a:prstGeom prst="rect">
            <a:avLst/>
          </a:prstGeom>
        </p:spPr>
      </p:pic>
      <p:pic>
        <p:nvPicPr>
          <p:cNvPr id="8" name="图片 7"/>
          <p:cNvPicPr>
            <a:picLocks noChangeAspect="1"/>
          </p:cNvPicPr>
          <p:nvPr/>
        </p:nvPicPr>
        <p:blipFill>
          <a:blip r:embed="rId5"/>
          <a:stretch>
            <a:fillRect/>
          </a:stretch>
        </p:blipFill>
        <p:spPr>
          <a:xfrm>
            <a:off x="7392670" y="2209800"/>
            <a:ext cx="1058545" cy="102743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1</a:t>
            </a:r>
            <a:br>
              <a:rPr lang="en-US" altLang="zh-CN" dirty="0"/>
            </a:br>
            <a:r>
              <a:rPr lang="zh-CN" altLang="en-US" dirty="0"/>
              <a:t>直接代入数值求极限</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210945" y="440690"/>
            <a:ext cx="7965440" cy="5784850"/>
          </a:xfrm>
          <a:prstGeom prst="rect">
            <a:avLst/>
          </a:prstGeom>
        </p:spPr>
      </p:pic>
      <p:pic>
        <p:nvPicPr>
          <p:cNvPr id="4" name="图片 3"/>
          <p:cNvPicPr>
            <a:picLocks noChangeAspect="1"/>
          </p:cNvPicPr>
          <p:nvPr/>
        </p:nvPicPr>
        <p:blipFill>
          <a:blip r:embed="rId5"/>
          <a:stretch>
            <a:fillRect/>
          </a:stretch>
        </p:blipFill>
        <p:spPr>
          <a:xfrm>
            <a:off x="9176385" y="440690"/>
            <a:ext cx="2583180" cy="329946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第二部分</a:t>
            </a:r>
            <a:br>
              <a:rPr lang="en-US" altLang="zh-CN" dirty="0"/>
            </a:br>
            <a:r>
              <a:rPr lang="en-US" altLang="zh-CN" dirty="0"/>
              <a:t>研</a:t>
            </a:r>
            <a:r>
              <a:rPr lang="zh-CN" altLang="en-US" dirty="0"/>
              <a:t>究函数的性质</a:t>
            </a:r>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633855" y="815975"/>
            <a:ext cx="5749290" cy="1529080"/>
          </a:xfrm>
          <a:prstGeom prst="rect">
            <a:avLst/>
          </a:prstGeom>
        </p:spPr>
      </p:pic>
      <p:pic>
        <p:nvPicPr>
          <p:cNvPr id="5" name="图片 4"/>
          <p:cNvPicPr>
            <a:picLocks noChangeAspect="1"/>
          </p:cNvPicPr>
          <p:nvPr/>
        </p:nvPicPr>
        <p:blipFill>
          <a:blip r:embed="rId5"/>
          <a:stretch>
            <a:fillRect/>
          </a:stretch>
        </p:blipFill>
        <p:spPr>
          <a:xfrm>
            <a:off x="1633855" y="2796540"/>
            <a:ext cx="7846695" cy="3149600"/>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633855" y="853440"/>
            <a:ext cx="8712200" cy="5147310"/>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000125" y="593725"/>
            <a:ext cx="10393045" cy="2787650"/>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1943735" y="318135"/>
            <a:ext cx="8147685" cy="4207510"/>
          </a:xfrm>
          <a:prstGeom prst="rect">
            <a:avLst/>
          </a:prstGeom>
        </p:spPr>
      </p:pic>
      <p:pic>
        <p:nvPicPr>
          <p:cNvPr id="7" name="图片 6"/>
          <p:cNvPicPr>
            <a:picLocks noChangeAspect="1"/>
          </p:cNvPicPr>
          <p:nvPr/>
        </p:nvPicPr>
        <p:blipFill>
          <a:blip r:embed="rId5"/>
          <a:stretch>
            <a:fillRect/>
          </a:stretch>
        </p:blipFill>
        <p:spPr>
          <a:xfrm>
            <a:off x="1943735" y="4525645"/>
            <a:ext cx="8147685" cy="1863090"/>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000125" y="1784350"/>
            <a:ext cx="8997950" cy="3892550"/>
          </a:xfrm>
          <a:prstGeom prst="rect">
            <a:avLst/>
          </a:prstGeom>
        </p:spPr>
      </p:pic>
      <p:sp>
        <p:nvSpPr>
          <p:cNvPr id="5" name="文本框 4"/>
          <p:cNvSpPr txBox="1"/>
          <p:nvPr/>
        </p:nvSpPr>
        <p:spPr>
          <a:xfrm>
            <a:off x="1671955" y="5676900"/>
            <a:ext cx="6297295" cy="521970"/>
          </a:xfrm>
          <a:prstGeom prst="rect">
            <a:avLst/>
          </a:prstGeom>
          <a:noFill/>
        </p:spPr>
        <p:txBody>
          <a:bodyPr wrap="square" rtlCol="0">
            <a:spAutoFit/>
          </a:bodyPr>
          <a:lstStyle/>
          <a:p>
            <a:pPr algn="ctr"/>
            <a:r>
              <a:rPr lang="zh-CN" altLang="en-US" sz="2800">
                <a:solidFill>
                  <a:srgbClr val="FF0000"/>
                </a:solidFill>
              </a:rPr>
              <a:t>重视定义！！！</a:t>
            </a:r>
          </a:p>
        </p:txBody>
      </p:sp>
      <p:pic>
        <p:nvPicPr>
          <p:cNvPr id="6" name="图片 5"/>
          <p:cNvPicPr>
            <a:picLocks noChangeAspect="1"/>
          </p:cNvPicPr>
          <p:nvPr/>
        </p:nvPicPr>
        <p:blipFill>
          <a:blip r:embed="rId5"/>
          <a:stretch>
            <a:fillRect/>
          </a:stretch>
        </p:blipFill>
        <p:spPr>
          <a:xfrm>
            <a:off x="1000125" y="593725"/>
            <a:ext cx="6745605" cy="18091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882650" y="1331595"/>
            <a:ext cx="9822815" cy="1838960"/>
          </a:xfrm>
          <a:prstGeom prst="rect">
            <a:avLst/>
          </a:prstGeom>
        </p:spPr>
      </p:pic>
      <p:sp>
        <p:nvSpPr>
          <p:cNvPr id="10" name="椭圆 9"/>
          <p:cNvSpPr/>
          <p:nvPr/>
        </p:nvSpPr>
        <p:spPr>
          <a:xfrm>
            <a:off x="1457960" y="1978660"/>
            <a:ext cx="1118870" cy="696595"/>
          </a:xfrm>
          <a:prstGeom prst="ellipse">
            <a:avLst/>
          </a:prstGeom>
          <a:noFill/>
          <a:ln w="76200">
            <a:solidFill>
              <a:srgbClr val="C0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098550" y="525780"/>
            <a:ext cx="7193280" cy="5646420"/>
          </a:xfrm>
          <a:prstGeom prst="rect">
            <a:avLst/>
          </a:prstGeom>
        </p:spPr>
      </p:pic>
      <p:pic>
        <p:nvPicPr>
          <p:cNvPr id="5" name="图片 4"/>
          <p:cNvPicPr>
            <a:picLocks noChangeAspect="1"/>
          </p:cNvPicPr>
          <p:nvPr/>
        </p:nvPicPr>
        <p:blipFill>
          <a:blip r:embed="rId5"/>
          <a:stretch>
            <a:fillRect/>
          </a:stretch>
        </p:blipFill>
        <p:spPr>
          <a:xfrm>
            <a:off x="8776335" y="1866265"/>
            <a:ext cx="2781300" cy="27432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1440180" y="1135380"/>
            <a:ext cx="9133840" cy="1965325"/>
          </a:xfrm>
          <a:prstGeom prst="rect">
            <a:avLst/>
          </a:prstGeom>
        </p:spPr>
      </p:pic>
      <p:sp>
        <p:nvSpPr>
          <p:cNvPr id="3" name="文本框 2"/>
          <p:cNvSpPr txBox="1"/>
          <p:nvPr/>
        </p:nvSpPr>
        <p:spPr>
          <a:xfrm>
            <a:off x="1440180" y="699770"/>
            <a:ext cx="1255395" cy="521970"/>
          </a:xfrm>
          <a:prstGeom prst="rect">
            <a:avLst/>
          </a:prstGeom>
          <a:noFill/>
        </p:spPr>
        <p:txBody>
          <a:bodyPr wrap="none" rtlCol="0">
            <a:spAutoFit/>
          </a:bodyPr>
          <a:lstStyle/>
          <a:p>
            <a:r>
              <a:rPr lang="zh-CN" altLang="en-US" sz="2800" b="1"/>
              <a:t>应用题</a:t>
            </a:r>
          </a:p>
        </p:txBody>
      </p:sp>
      <p:pic>
        <p:nvPicPr>
          <p:cNvPr id="4" name="图片 3"/>
          <p:cNvPicPr>
            <a:picLocks noChangeAspect="1"/>
          </p:cNvPicPr>
          <p:nvPr/>
        </p:nvPicPr>
        <p:blipFill>
          <a:blip r:embed="rId5"/>
          <a:stretch>
            <a:fillRect/>
          </a:stretch>
        </p:blipFill>
        <p:spPr>
          <a:xfrm>
            <a:off x="1440180" y="2607310"/>
            <a:ext cx="9133840" cy="399161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44324" y="2705400"/>
            <a:ext cx="5503352" cy="723600"/>
          </a:xfrm>
        </p:spPr>
        <p:txBody>
          <a:bodyPr>
            <a:noAutofit/>
          </a:bodyPr>
          <a:lstStyle/>
          <a:p>
            <a:r>
              <a:rPr lang="zh-CN" altLang="en-US" sz="4800" dirty="0"/>
              <a:t>在使用洛必达法则的过程中可能用到</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4081F-DFB0-490D-86B1-1696706211AF}"/>
              </a:ext>
            </a:extLst>
          </p:cNvPr>
          <p:cNvSpPr>
            <a:spLocks noGrp="1"/>
          </p:cNvSpPr>
          <p:nvPr>
            <p:ph type="title"/>
          </p:nvPr>
        </p:nvSpPr>
        <p:spPr/>
        <p:txBody>
          <a:bodyPr>
            <a:normAutofit/>
          </a:bodyPr>
          <a:lstStyle/>
          <a:p>
            <a:r>
              <a:rPr lang="zh-CN" altLang="en-US" dirty="0"/>
              <a:t>第三部分</a:t>
            </a:r>
          </a:p>
        </p:txBody>
      </p:sp>
      <p:sp>
        <p:nvSpPr>
          <p:cNvPr id="3" name="文本占位符 2">
            <a:extLst>
              <a:ext uri="{FF2B5EF4-FFF2-40B4-BE49-F238E27FC236}">
                <a16:creationId xmlns:a16="http://schemas.microsoft.com/office/drawing/2014/main" id="{5B6E14CF-C9C4-4DF6-A985-5BB3D2BE6AC6}"/>
              </a:ext>
            </a:extLst>
          </p:cNvPr>
          <p:cNvSpPr>
            <a:spLocks noGrp="1"/>
          </p:cNvSpPr>
          <p:nvPr>
            <p:ph type="body" idx="1"/>
          </p:nvPr>
        </p:nvSpPr>
        <p:spPr>
          <a:xfrm>
            <a:off x="1180833" y="3568701"/>
            <a:ext cx="4813566" cy="464284"/>
          </a:xfrm>
        </p:spPr>
        <p:txBody>
          <a:bodyPr/>
          <a:lstStyle/>
          <a:p>
            <a:r>
              <a:rPr lang="zh-CN" altLang="en-US" dirty="0"/>
              <a:t>最后即最难？一切的一切全是套路！</a:t>
            </a:r>
          </a:p>
        </p:txBody>
      </p:sp>
      <p:sp>
        <p:nvSpPr>
          <p:cNvPr id="4" name="文本占位符 3">
            <a:extLst>
              <a:ext uri="{FF2B5EF4-FFF2-40B4-BE49-F238E27FC236}">
                <a16:creationId xmlns:a16="http://schemas.microsoft.com/office/drawing/2014/main" id="{C492C11C-4C42-4FF4-97DD-F413425E5A0B}"/>
              </a:ext>
            </a:extLst>
          </p:cNvPr>
          <p:cNvSpPr>
            <a:spLocks noGrp="1"/>
          </p:cNvSpPr>
          <p:nvPr>
            <p:ph type="body" sz="quarter" idx="13"/>
          </p:nvPr>
        </p:nvSpPr>
        <p:spPr/>
        <p:txBody>
          <a:bodyPr>
            <a:normAutofit fontScale="85000" lnSpcReduction="10000"/>
          </a:bodyPr>
          <a:lstStyle/>
          <a:p>
            <a:r>
              <a:rPr lang="zh-CN" altLang="en-US" dirty="0"/>
              <a:t>微分中值定理简单习题归纳</a:t>
            </a:r>
          </a:p>
        </p:txBody>
      </p:sp>
    </p:spTree>
    <p:extLst>
      <p:ext uri="{BB962C8B-B14F-4D97-AF65-F5344CB8AC3E}">
        <p14:creationId xmlns:p14="http://schemas.microsoft.com/office/powerpoint/2010/main" val="3540896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3"/>
            </p:custDataLst>
          </p:nvPr>
        </p:nvSpPr>
        <p:spPr>
          <a:xfrm>
            <a:off x="316563" y="269507"/>
            <a:ext cx="7352499" cy="138483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（一） 罗尔定理</a:t>
            </a:r>
          </a:p>
        </p:txBody>
      </p:sp>
      <p:sp>
        <p:nvSpPr>
          <p:cNvPr id="4" name="文本框 3"/>
          <p:cNvSpPr txBox="1"/>
          <p:nvPr/>
        </p:nvSpPr>
        <p:spPr>
          <a:xfrm>
            <a:off x="798897" y="1536174"/>
            <a:ext cx="10010274"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若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满足</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连续</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可导</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(3)f(a)=f(b)</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a:t>
            </a:r>
            <a:endPar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则至少存在一点 </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使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ζ)=0 </a:t>
            </a:r>
            <a:endPar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272" y="269507"/>
            <a:ext cx="5755907" cy="4012861"/>
          </a:xfrm>
          <a:prstGeom prst="rect">
            <a:avLst/>
          </a:prstGeom>
        </p:spPr>
      </p:pic>
    </p:spTree>
    <p:custDataLst>
      <p:tags r:id="rId2"/>
    </p:custDataLst>
    <p:extLst>
      <p:ext uri="{BB962C8B-B14F-4D97-AF65-F5344CB8AC3E}">
        <p14:creationId xmlns:p14="http://schemas.microsoft.com/office/powerpoint/2010/main" val="2650730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3"/>
            </p:custDataLst>
          </p:nvPr>
        </p:nvSpPr>
        <p:spPr>
          <a:xfrm>
            <a:off x="944479" y="299586"/>
            <a:ext cx="1867535" cy="78930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应用</a:t>
            </a:r>
          </a:p>
        </p:txBody>
      </p:sp>
      <p:sp>
        <p:nvSpPr>
          <p:cNvPr id="3" name="文本框 2"/>
          <p:cNvSpPr txBox="1"/>
          <p:nvPr>
            <p:custDataLst>
              <p:tags r:id="rId4"/>
            </p:custDataLst>
          </p:nvPr>
        </p:nvSpPr>
        <p:spPr>
          <a:xfrm>
            <a:off x="2309859" y="2383305"/>
            <a:ext cx="9882141" cy="4001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验证罗尔定理对某个函数的正确性（了解）</a:t>
            </a:r>
          </a:p>
        </p:txBody>
      </p:sp>
      <p:sp>
        <p:nvSpPr>
          <p:cNvPr id="5" name="文本框 4"/>
          <p:cNvSpPr txBox="1"/>
          <p:nvPr>
            <p:custDataLst>
              <p:tags r:id="rId5"/>
            </p:custDataLst>
          </p:nvPr>
        </p:nvSpPr>
        <p:spPr>
          <a:xfrm>
            <a:off x="2309859" y="3495845"/>
            <a:ext cx="7853858" cy="4001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证明方程存在实根及实根的个数</a:t>
            </a:r>
          </a:p>
        </p:txBody>
      </p:sp>
      <p:sp>
        <p:nvSpPr>
          <p:cNvPr id="7" name="椭圆 6"/>
          <p:cNvSpPr/>
          <p:nvPr>
            <p:custDataLst>
              <p:tags r:id="rId6"/>
            </p:custDataLst>
          </p:nvPr>
        </p:nvSpPr>
        <p:spPr>
          <a:xfrm>
            <a:off x="1262351" y="2383545"/>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1</a:t>
            </a:r>
          </a:p>
        </p:txBody>
      </p:sp>
      <p:sp>
        <p:nvSpPr>
          <p:cNvPr id="8" name="椭圆 7"/>
          <p:cNvSpPr/>
          <p:nvPr>
            <p:custDataLst>
              <p:tags r:id="rId7"/>
            </p:custDataLst>
          </p:nvPr>
        </p:nvSpPr>
        <p:spPr>
          <a:xfrm>
            <a:off x="1262351" y="3495845"/>
            <a:ext cx="615895" cy="615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2</a:t>
            </a:r>
          </a:p>
        </p:txBody>
      </p:sp>
      <p:sp>
        <p:nvSpPr>
          <p:cNvPr id="23" name="文本框 22"/>
          <p:cNvSpPr txBox="1"/>
          <p:nvPr>
            <p:custDataLst>
              <p:tags r:id="rId8"/>
            </p:custDataLst>
          </p:nvPr>
        </p:nvSpPr>
        <p:spPr>
          <a:xfrm>
            <a:off x="2309859" y="4608385"/>
            <a:ext cx="6946435" cy="40011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000" b="0" i="0" u="none" strike="noStrike" kern="1200" cap="none" spc="0" normalizeH="0" baseline="0" noProof="0" dirty="0">
                <a:ln>
                  <a:noFill/>
                </a:ln>
                <a:solidFill>
                  <a:srgbClr val="FF0000"/>
                </a:solidFill>
                <a:effectLst/>
                <a:uLnTx/>
                <a:uFillTx/>
                <a:latin typeface="+mj-ea"/>
                <a:ea typeface="汉仪乐喵体W"/>
                <a:cs typeface="幼圆" panose="02010509060101010101" pitchFamily="49" charset="-122"/>
              </a:rPr>
              <a:t>证明含低阶导数的等式成立</a:t>
            </a:r>
          </a:p>
        </p:txBody>
      </p:sp>
      <p:sp>
        <p:nvSpPr>
          <p:cNvPr id="25" name="椭圆 24"/>
          <p:cNvSpPr/>
          <p:nvPr>
            <p:custDataLst>
              <p:tags r:id="rId9"/>
            </p:custDataLst>
          </p:nvPr>
        </p:nvSpPr>
        <p:spPr>
          <a:xfrm>
            <a:off x="1262351" y="4705041"/>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3</a:t>
            </a:r>
          </a:p>
        </p:txBody>
      </p:sp>
    </p:spTree>
    <p:custDataLst>
      <p:tags r:id="rId2"/>
    </p:custDataLst>
    <p:extLst>
      <p:ext uri="{BB962C8B-B14F-4D97-AF65-F5344CB8AC3E}">
        <p14:creationId xmlns:p14="http://schemas.microsoft.com/office/powerpoint/2010/main" val="177654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animBg="1"/>
      <p:bldP spid="8" grpId="0" animBg="1"/>
      <p:bldP spid="23" grpId="0"/>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3"/>
            </p:custDataLst>
          </p:nvPr>
        </p:nvSpPr>
        <p:spPr>
          <a:xfrm>
            <a:off x="0" y="619234"/>
            <a:ext cx="7939639" cy="690054"/>
          </a:xfrm>
          <a:prstGeom prst="rect">
            <a:avLst/>
          </a:prstGeom>
          <a:noFill/>
        </p:spPr>
        <p:txBody>
          <a:bodyPr wrap="square" rtlCol="0" anchor="ctr" anchorCtr="0">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a:t>
            </a:r>
            <a:r>
              <a:rPr kumimoji="1" lang="en-US" altLang="zh-CN" sz="4400" b="1"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1</a:t>
            </a:r>
            <a:r>
              <a:rPr kumimoji="1" lang="zh-CN" altLang="en-US" sz="4400" b="1"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a:t>
            </a:r>
            <a:r>
              <a:rPr kumimoji="1" lang="zh-CN" altLang="en-US" sz="4400" b="0"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验证罗尔定理对某个函数的正确性</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endParaRPr>
          </a:p>
        </p:txBody>
      </p:sp>
      <p:sp>
        <p:nvSpPr>
          <p:cNvPr id="3" name="文本框 2">
            <a:extLst>
              <a:ext uri="{FF2B5EF4-FFF2-40B4-BE49-F238E27FC236}">
                <a16:creationId xmlns:a16="http://schemas.microsoft.com/office/drawing/2014/main" id="{04F2AED0-FB7A-4527-BE68-1564F5D07579}"/>
              </a:ext>
            </a:extLst>
          </p:cNvPr>
          <p:cNvSpPr txBox="1"/>
          <p:nvPr/>
        </p:nvSpPr>
        <p:spPr>
          <a:xfrm>
            <a:off x="529389" y="1309288"/>
            <a:ext cx="8633862" cy="646331"/>
          </a:xfrm>
          <a:prstGeom prst="rect">
            <a:avLst/>
          </a:prstGeom>
          <a:noFill/>
        </p:spPr>
        <p:txBody>
          <a:bodyPr wrap="square" rtlCol="0">
            <a:spAutoFit/>
          </a:bodyPr>
          <a:lstStyle/>
          <a:p>
            <a:pPr algn="just">
              <a:spcAft>
                <a:spcPts val="0"/>
              </a:spcAft>
            </a:pPr>
            <a:r>
              <a:rPr lang="zh-CN" altLang="zh-CN" sz="3600" kern="100" dirty="0">
                <a:latin typeface="+mj-ea"/>
                <a:ea typeface="+mj-ea"/>
                <a:cs typeface="Times New Roman" panose="02020603050405020304" pitchFamily="18" charset="0"/>
              </a:rPr>
              <a:t>验证罗尔定理对函数</a:t>
            </a:r>
            <a:r>
              <a:rPr lang="en-US" altLang="zh-CN" sz="3600" kern="100" dirty="0">
                <a:latin typeface="+mj-ea"/>
                <a:ea typeface="+mj-ea"/>
                <a:cs typeface="Times New Roman" panose="02020603050405020304" pitchFamily="18" charset="0"/>
              </a:rPr>
              <a:t>y=-x</a:t>
            </a:r>
            <a:r>
              <a:rPr lang="en-US" altLang="zh-CN" sz="3600" kern="100" baseline="30000" dirty="0">
                <a:latin typeface="+mj-ea"/>
                <a:ea typeface="+mj-ea"/>
                <a:cs typeface="Times New Roman" panose="02020603050405020304" pitchFamily="18" charset="0"/>
              </a:rPr>
              <a:t>2</a:t>
            </a:r>
            <a:r>
              <a:rPr lang="en-US" altLang="zh-CN" sz="3600" kern="100" dirty="0">
                <a:latin typeface="+mj-ea"/>
                <a:ea typeface="+mj-ea"/>
                <a:cs typeface="Times New Roman" panose="02020603050405020304" pitchFamily="18" charset="0"/>
              </a:rPr>
              <a:t>+1</a:t>
            </a:r>
            <a:r>
              <a:rPr lang="zh-CN" altLang="zh-CN" sz="3600" kern="100" dirty="0">
                <a:latin typeface="+mj-ea"/>
                <a:ea typeface="+mj-ea"/>
                <a:cs typeface="Times New Roman" panose="02020603050405020304" pitchFamily="18" charset="0"/>
              </a:rPr>
              <a:t>的正确性。</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4928835-EA6F-4E9B-8376-1ECEA845CB9F}"/>
                  </a:ext>
                </a:extLst>
              </p:cNvPr>
              <p:cNvSpPr txBox="1"/>
              <p:nvPr/>
            </p:nvSpPr>
            <p:spPr>
              <a:xfrm>
                <a:off x="433136" y="2132392"/>
                <a:ext cx="10145028" cy="3416320"/>
              </a:xfrm>
              <a:prstGeom prst="rect">
                <a:avLst/>
              </a:prstGeom>
              <a:noFill/>
            </p:spPr>
            <p:txBody>
              <a:bodyPr wrap="square" rtlCol="0">
                <a:spAutoFit/>
              </a:bodyPr>
              <a:lstStyle/>
              <a:p>
                <a:pPr algn="just">
                  <a:spcAft>
                    <a:spcPts val="0"/>
                  </a:spcAft>
                </a:pPr>
                <a:r>
                  <a:rPr lang="zh-CN" altLang="zh-CN" sz="3600" kern="100" dirty="0">
                    <a:latin typeface="+mj-ea"/>
                    <a:ea typeface="+mj-ea"/>
                    <a:cs typeface="Times New Roman" panose="02020603050405020304" pitchFamily="18" charset="0"/>
                  </a:rPr>
                  <a:t>解：显然，函数</a:t>
                </a:r>
                <a:r>
                  <a:rPr lang="en-US" altLang="zh-CN" sz="3600" kern="100" dirty="0">
                    <a:latin typeface="+mj-ea"/>
                    <a:ea typeface="+mj-ea"/>
                    <a:cs typeface="Times New Roman" panose="02020603050405020304" pitchFamily="18" charset="0"/>
                  </a:rPr>
                  <a:t>y=-x2+1</a:t>
                </a:r>
                <a:r>
                  <a:rPr lang="zh-CN" altLang="zh-CN" sz="3600" kern="100" dirty="0">
                    <a:latin typeface="+mj-ea"/>
                    <a:ea typeface="+mj-ea"/>
                    <a:cs typeface="Times New Roman" panose="02020603050405020304" pitchFamily="18" charset="0"/>
                  </a:rPr>
                  <a:t>连续且可导</a:t>
                </a:r>
                <a:r>
                  <a:rPr lang="zh-CN" altLang="en-US" sz="3600" kern="100" dirty="0">
                    <a:latin typeface="+mj-ea"/>
                    <a:ea typeface="+mj-ea"/>
                    <a:cs typeface="Times New Roman" panose="02020603050405020304" pitchFamily="18" charset="0"/>
                  </a:rPr>
                  <a:t>，</a:t>
                </a:r>
                <a:endParaRPr lang="en-US" altLang="zh-CN" sz="3600" kern="100" dirty="0">
                  <a:latin typeface="+mj-ea"/>
                  <a:ea typeface="+mj-ea"/>
                  <a:cs typeface="Times New Roman" panose="02020603050405020304" pitchFamily="18" charset="0"/>
                </a:endParaRPr>
              </a:p>
              <a:p>
                <a:pPr algn="just">
                  <a:spcAft>
                    <a:spcPts val="0"/>
                  </a:spcAft>
                </a:pPr>
                <a:r>
                  <a:rPr lang="zh-CN" altLang="zh-CN" sz="3600" kern="100" dirty="0">
                    <a:latin typeface="+mj-ea"/>
                    <a:ea typeface="+mj-ea"/>
                    <a:cs typeface="Times New Roman" panose="02020603050405020304" pitchFamily="18" charset="0"/>
                  </a:rPr>
                  <a:t>且</a:t>
                </a:r>
                <a:r>
                  <a:rPr lang="en-US" altLang="zh-CN" sz="3600" kern="100" dirty="0">
                    <a:latin typeface="+mj-ea"/>
                    <a:ea typeface="+mj-ea"/>
                    <a:cs typeface="Times New Roman" panose="02020603050405020304" pitchFamily="18" charset="0"/>
                  </a:rPr>
                  <a:t>y(-2)=y(2)=3;</a:t>
                </a:r>
                <a:endParaRPr lang="zh-CN" altLang="zh-CN" sz="3600" kern="100" dirty="0">
                  <a:latin typeface="+mj-ea"/>
                  <a:ea typeface="+mj-ea"/>
                  <a:cs typeface="Times New Roman" panose="02020603050405020304" pitchFamily="18" charset="0"/>
                </a:endParaRPr>
              </a:p>
              <a:p>
                <a:pPr algn="just">
                  <a:spcAft>
                    <a:spcPts val="0"/>
                  </a:spcAft>
                </a:pPr>
                <a:r>
                  <a:rPr lang="zh-CN" altLang="zh-CN" sz="3600" kern="100" dirty="0">
                    <a:latin typeface="+mj-ea"/>
                    <a:ea typeface="+mj-ea"/>
                    <a:cs typeface="Times New Roman" panose="02020603050405020304" pitchFamily="18" charset="0"/>
                  </a:rPr>
                  <a:t>由</a:t>
                </a:r>
                <a:r>
                  <a:rPr lang="en-US" altLang="zh-CN" sz="3600" kern="100" dirty="0">
                    <a:latin typeface="+mj-ea"/>
                    <a:ea typeface="+mj-ea"/>
                    <a:cs typeface="Times New Roman" panose="02020603050405020304" pitchFamily="18" charset="0"/>
                  </a:rPr>
                  <a:t>y’=-2x</a:t>
                </a:r>
                <a:r>
                  <a:rPr lang="zh-CN" altLang="zh-CN" sz="3600" kern="100" dirty="0">
                    <a:latin typeface="+mj-ea"/>
                    <a:ea typeface="+mj-ea"/>
                    <a:cs typeface="Times New Roman" panose="02020603050405020304" pitchFamily="18" charset="0"/>
                  </a:rPr>
                  <a:t>，令</a:t>
                </a:r>
                <a:r>
                  <a:rPr lang="en-US" altLang="zh-CN" sz="3600" kern="100" dirty="0">
                    <a:latin typeface="+mj-ea"/>
                    <a:ea typeface="+mj-ea"/>
                    <a:cs typeface="Times New Roman" panose="02020603050405020304" pitchFamily="18" charset="0"/>
                  </a:rPr>
                  <a:t>y’=0</a:t>
                </a:r>
                <a:r>
                  <a:rPr lang="zh-CN" altLang="zh-CN" sz="3600" kern="100" dirty="0">
                    <a:latin typeface="+mj-ea"/>
                    <a:ea typeface="+mj-ea"/>
                    <a:cs typeface="Times New Roman" panose="02020603050405020304" pitchFamily="18" charset="0"/>
                  </a:rPr>
                  <a:t>，得</a:t>
                </a:r>
                <a:r>
                  <a:rPr lang="en-US" altLang="zh-CN" sz="3600" kern="100" dirty="0">
                    <a:latin typeface="+mj-ea"/>
                    <a:ea typeface="+mj-ea"/>
                    <a:cs typeface="Times New Roman" panose="02020603050405020304" pitchFamily="18" charset="0"/>
                  </a:rPr>
                  <a:t>x=0</a:t>
                </a:r>
                <a:endParaRPr lang="zh-CN" altLang="zh-CN" sz="3600" kern="100" dirty="0">
                  <a:latin typeface="+mj-ea"/>
                  <a:ea typeface="+mj-ea"/>
                  <a:cs typeface="Times New Roman" panose="02020603050405020304" pitchFamily="18" charset="0"/>
                </a:endParaRPr>
              </a:p>
              <a:p>
                <a:pPr algn="just">
                  <a:spcAft>
                    <a:spcPts val="0"/>
                  </a:spcAft>
                </a:pPr>
                <a:r>
                  <a:rPr lang="zh-CN" altLang="zh-CN" sz="3600" kern="100" dirty="0">
                    <a:latin typeface="+mj-ea"/>
                    <a:ea typeface="+mj-ea"/>
                    <a:cs typeface="Times New Roman" panose="02020603050405020304" pitchFamily="18" charset="0"/>
                  </a:rPr>
                  <a:t>∴存在</a:t>
                </a:r>
                <a14:m>
                  <m:oMath xmlns:m="http://schemas.openxmlformats.org/officeDocument/2006/math">
                    <m:r>
                      <a:rPr lang="en-US" altLang="zh-CN" sz="3600" i="1" kern="100">
                        <a:latin typeface="Cambria Math" panose="02040503050406030204" pitchFamily="18" charset="0"/>
                        <a:ea typeface="+mj-ea"/>
                        <a:cs typeface="Times New Roman" panose="02020603050405020304" pitchFamily="18" charset="0"/>
                      </a:rPr>
                      <m:t>𝜉</m:t>
                    </m:r>
                  </m:oMath>
                </a14:m>
                <a:r>
                  <a:rPr lang="en-US" altLang="zh-CN" sz="3600" kern="100" dirty="0">
                    <a:latin typeface="+mj-ea"/>
                    <a:ea typeface="+mj-ea"/>
                    <a:cs typeface="Times New Roman" panose="02020603050405020304" pitchFamily="18" charset="0"/>
                  </a:rPr>
                  <a:t>=0</a:t>
                </a:r>
                <a:r>
                  <a:rPr lang="zh-CN" altLang="zh-CN" sz="3600" kern="100" dirty="0">
                    <a:latin typeface="+mj-ea"/>
                    <a:ea typeface="+mj-ea"/>
                    <a:cs typeface="Times New Roman" panose="02020603050405020304" pitchFamily="18" charset="0"/>
                  </a:rPr>
                  <a:t>∈（</a:t>
                </a:r>
                <a:r>
                  <a:rPr lang="en-US" altLang="zh-CN" sz="3600" kern="100" dirty="0">
                    <a:latin typeface="+mj-ea"/>
                    <a:ea typeface="+mj-ea"/>
                    <a:cs typeface="Times New Roman" panose="02020603050405020304" pitchFamily="18" charset="0"/>
                  </a:rPr>
                  <a:t>-</a:t>
                </a:r>
                <a:r>
                  <a:rPr lang="zh-CN" altLang="zh-CN" sz="3600" kern="100" dirty="0">
                    <a:latin typeface="+mj-ea"/>
                    <a:ea typeface="+mj-ea"/>
                    <a:cs typeface="Times New Roman" panose="02020603050405020304" pitchFamily="18" charset="0"/>
                  </a:rPr>
                  <a:t>∞</a:t>
                </a:r>
                <a:r>
                  <a:rPr lang="en-US" altLang="zh-CN" sz="3600" kern="100" dirty="0">
                    <a:latin typeface="+mj-ea"/>
                    <a:ea typeface="+mj-ea"/>
                    <a:cs typeface="Times New Roman" panose="02020603050405020304" pitchFamily="18" charset="0"/>
                  </a:rPr>
                  <a:t>,+</a:t>
                </a:r>
                <a:r>
                  <a:rPr lang="zh-CN" altLang="zh-CN" sz="3600" kern="100" dirty="0">
                    <a:latin typeface="+mj-ea"/>
                    <a:ea typeface="+mj-ea"/>
                    <a:cs typeface="Times New Roman" panose="02020603050405020304" pitchFamily="18" charset="0"/>
                  </a:rPr>
                  <a:t>∞）（函数定义域区间），</a:t>
                </a:r>
                <a:r>
                  <a:rPr lang="en-US" altLang="zh-CN" sz="3600" kern="100" dirty="0">
                    <a:latin typeface="+mj-ea"/>
                    <a:ea typeface="+mj-ea"/>
                    <a:cs typeface="Times New Roman" panose="02020603050405020304" pitchFamily="18" charset="0"/>
                  </a:rPr>
                  <a:t>   </a:t>
                </a:r>
                <a:r>
                  <a:rPr lang="zh-CN" altLang="zh-CN" sz="3600" kern="100" dirty="0">
                    <a:latin typeface="+mj-ea"/>
                    <a:ea typeface="+mj-ea"/>
                    <a:cs typeface="Times New Roman" panose="02020603050405020304" pitchFamily="18" charset="0"/>
                  </a:rPr>
                  <a:t>使得</a:t>
                </a:r>
                <a:r>
                  <a:rPr lang="en-US" altLang="zh-CN" sz="3600" kern="100" dirty="0">
                    <a:latin typeface="+mj-ea"/>
                    <a:ea typeface="+mj-ea"/>
                    <a:cs typeface="Times New Roman" panose="02020603050405020304" pitchFamily="18" charset="0"/>
                  </a:rPr>
                  <a:t>y’=0</a:t>
                </a:r>
                <a:endParaRPr lang="zh-CN" altLang="zh-CN" sz="3600" kern="100" dirty="0">
                  <a:latin typeface="+mj-ea"/>
                  <a:ea typeface="+mj-ea"/>
                  <a:cs typeface="Times New Roman" panose="02020603050405020304" pitchFamily="18" charset="0"/>
                </a:endParaRPr>
              </a:p>
              <a:p>
                <a:pPr algn="just">
                  <a:spcAft>
                    <a:spcPts val="0"/>
                  </a:spcAft>
                </a:pPr>
                <a:r>
                  <a:rPr lang="zh-CN" altLang="zh-CN" sz="3600" kern="100" dirty="0">
                    <a:latin typeface="+mj-ea"/>
                    <a:ea typeface="+mj-ea"/>
                    <a:cs typeface="Times New Roman" panose="02020603050405020304" pitchFamily="18" charset="0"/>
                  </a:rPr>
                  <a:t>故罗尔定理成立</a:t>
                </a:r>
              </a:p>
            </p:txBody>
          </p:sp>
        </mc:Choice>
        <mc:Fallback xmlns="">
          <p:sp>
            <p:nvSpPr>
              <p:cNvPr id="4" name="文本框 3">
                <a:extLst>
                  <a:ext uri="{FF2B5EF4-FFF2-40B4-BE49-F238E27FC236}">
                    <a16:creationId xmlns:a16="http://schemas.microsoft.com/office/drawing/2014/main" id="{84928835-EA6F-4E9B-8376-1ECEA845CB9F}"/>
                  </a:ext>
                </a:extLst>
              </p:cNvPr>
              <p:cNvSpPr txBox="1">
                <a:spLocks noRot="1" noChangeAspect="1" noMove="1" noResize="1" noEditPoints="1" noAdjustHandles="1" noChangeArrowheads="1" noChangeShapeType="1" noTextEdit="1"/>
              </p:cNvSpPr>
              <p:nvPr/>
            </p:nvSpPr>
            <p:spPr>
              <a:xfrm>
                <a:off x="433136" y="2132392"/>
                <a:ext cx="10145028" cy="3416320"/>
              </a:xfrm>
              <a:prstGeom prst="rect">
                <a:avLst/>
              </a:prstGeom>
              <a:blipFill>
                <a:blip r:embed="rId5"/>
                <a:stretch>
                  <a:fillRect l="-1803" t="-2857" r="-1863" b="-5893"/>
                </a:stretch>
              </a:blipFill>
            </p:spPr>
            <p:txBody>
              <a:bodyPr/>
              <a:lstStyle/>
              <a:p>
                <a:r>
                  <a:rPr lang="zh-CN" altLang="en-US">
                    <a:noFill/>
                  </a:rPr>
                  <a:t> </a:t>
                </a:r>
              </a:p>
            </p:txBody>
          </p:sp>
        </mc:Fallback>
      </mc:AlternateContent>
    </p:spTree>
    <p:custDataLst>
      <p:tags r:id="rId2"/>
    </p:custDataLst>
    <p:extLst>
      <p:ext uri="{BB962C8B-B14F-4D97-AF65-F5344CB8AC3E}">
        <p14:creationId xmlns:p14="http://schemas.microsoft.com/office/powerpoint/2010/main" val="33844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3"/>
            </p:custDataLst>
          </p:nvPr>
        </p:nvSpPr>
        <p:spPr>
          <a:xfrm>
            <a:off x="-212705" y="375753"/>
            <a:ext cx="8249799" cy="1096912"/>
          </a:xfrm>
          <a:prstGeom prst="rect">
            <a:avLst/>
          </a:prstGeom>
          <a:noFill/>
        </p:spPr>
        <p:txBody>
          <a:bodyPr wrap="square"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a:t>
            </a:r>
            <a:r>
              <a:rPr kumimoji="1" lang="en-US" altLang="zh-CN"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2</a:t>
            </a: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a:t>
            </a:r>
            <a:r>
              <a:rPr kumimoji="1" lang="zh-CN" altLang="en-US" sz="4000" b="0" i="0" u="none" strike="noStrike" kern="1200" cap="none" spc="0" normalizeH="0" baseline="0" noProof="0" dirty="0">
                <a:ln>
                  <a:noFill/>
                </a:ln>
                <a:solidFill>
                  <a:srgbClr val="000000">
                    <a:lumMod val="85000"/>
                    <a:lumOff val="15000"/>
                  </a:srgbClr>
                </a:solidFill>
                <a:effectLst/>
                <a:uLnTx/>
                <a:uFillTx/>
                <a:latin typeface="+mj-ea"/>
                <a:ea typeface="汉仪乐喵体W"/>
                <a:cs typeface="幼圆" panose="02010509060101010101" pitchFamily="49" charset="-122"/>
              </a:rPr>
              <a:t>证明方程存在实根及实根的个数</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endParaRPr>
          </a:p>
        </p:txBody>
      </p:sp>
      <p:sp>
        <p:nvSpPr>
          <p:cNvPr id="4" name="文本框 3"/>
          <p:cNvSpPr txBox="1"/>
          <p:nvPr/>
        </p:nvSpPr>
        <p:spPr>
          <a:xfrm>
            <a:off x="269507" y="3077570"/>
            <a:ext cx="1158881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再证唯一性</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假设方程另有根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x1∈(0,1),x1 ≠x0,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使得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f(x1)=0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 </a:t>
            </a:r>
            <a:endPar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不妨设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x0&lt;x1,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则</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[x0,x1]⊂(0,1)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 </a:t>
            </a:r>
            <a:endPar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因为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在</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[x0,x1]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上可导</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且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f(x0)=f(x1) =0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 </a:t>
            </a:r>
            <a:endPar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由罗尔定理知</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,∃ζ∈(x0,x1) ⊂(0,1),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使得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f′(ζ)=0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 </a:t>
            </a:r>
            <a:endPar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但当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时</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,f′(x)=5(x^4 -1)&lt;0,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这与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f′(ζ)=0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矛盾． </a:t>
            </a:r>
            <a:endPar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故假设不真． 综上</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方程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x^5 -5x+1=0 </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有且仅有一个小于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的正实根．</a:t>
            </a:r>
          </a:p>
        </p:txBody>
      </p:sp>
      <p:sp>
        <p:nvSpPr>
          <p:cNvPr id="3" name="文本框 2"/>
          <p:cNvSpPr txBox="1"/>
          <p:nvPr/>
        </p:nvSpPr>
        <p:spPr>
          <a:xfrm>
            <a:off x="269507" y="1049153"/>
            <a:ext cx="10607040" cy="5871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例</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证明</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方程</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 </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x^5-5x+1=0</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有且仅有一个小于</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的正实根．</a:t>
            </a:r>
            <a:endPar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5" name="文本框 4"/>
          <p:cNvSpPr txBox="1"/>
          <p:nvPr/>
        </p:nvSpPr>
        <p:spPr>
          <a:xfrm>
            <a:off x="269507" y="1552158"/>
            <a:ext cx="11107554"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证明</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先证存在性</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令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f(x)=x^5-5x+1, </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则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在</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[0,1]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上连续</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且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f(0)=1,f(1)= -3, </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于是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f(0)·f(1)&lt;0,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由零点定理知</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 (0,1),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使得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f(x0)=0.</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即</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方程有小于</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1</a:t>
            </a:r>
            <a:r>
              <a:rPr kumimoji="0" lang="zh-CN" altLang="en-US" sz="2800" b="1" i="0" u="none" strike="noStrike" kern="1200" cap="none" spc="0" normalizeH="0" baseline="0" noProof="0" dirty="0">
                <a:ln>
                  <a:noFill/>
                </a:ln>
                <a:solidFill>
                  <a:srgbClr val="0070C0"/>
                </a:solidFill>
                <a:effectLst/>
                <a:uLnTx/>
                <a:uFillTx/>
                <a:latin typeface="+mj-ea"/>
                <a:ea typeface="汉仪乐喵体W"/>
                <a:cs typeface="+mn-cs"/>
              </a:rPr>
              <a:t>的正根 </a:t>
            </a:r>
            <a:r>
              <a:rPr kumimoji="0" lang="en-US" altLang="zh-CN" sz="2800" b="1" i="0" u="none" strike="noStrike" kern="1200" cap="none" spc="0" normalizeH="0" baseline="0" noProof="0" dirty="0">
                <a:ln>
                  <a:noFill/>
                </a:ln>
                <a:solidFill>
                  <a:srgbClr val="0070C0"/>
                </a:solidFill>
                <a:effectLst/>
                <a:uLnTx/>
                <a:uFillTx/>
                <a:latin typeface="+mj-ea"/>
                <a:ea typeface="汉仪乐喵体W"/>
                <a:cs typeface="+mn-cs"/>
              </a:rPr>
              <a:t>x0</a:t>
            </a:r>
            <a:r>
              <a:rPr kumimoji="0" lang="zh-CN" altLang="en-US" sz="2800" b="0" i="0" u="none" strike="noStrike" kern="1200" cap="none" spc="0" normalizeH="0" baseline="0" noProof="0" dirty="0">
                <a:ln>
                  <a:noFill/>
                </a:ln>
                <a:solidFill>
                  <a:srgbClr val="0070C0"/>
                </a:solidFill>
                <a:effectLst/>
                <a:uLnTx/>
                <a:uFillTx/>
                <a:latin typeface="+mj-ea"/>
                <a:ea typeface="汉仪乐喵体W"/>
                <a:cs typeface="+mn-cs"/>
              </a:rPr>
              <a:t>．</a:t>
            </a:r>
            <a:endParaRPr kumimoji="0" lang="zh-CN" altLang="en-US" sz="1800" b="0" i="0" u="none" strike="noStrike" kern="1200" cap="none" spc="0" normalizeH="0" baseline="0" noProof="0" dirty="0">
              <a:ln>
                <a:noFill/>
              </a:ln>
              <a:solidFill>
                <a:srgbClr val="0070C0"/>
              </a:solidFill>
              <a:effectLst/>
              <a:uLnTx/>
              <a:uFillTx/>
              <a:ea typeface="幼圆"/>
              <a:cs typeface="+mn-cs"/>
            </a:endParaRPr>
          </a:p>
        </p:txBody>
      </p:sp>
    </p:spTree>
    <p:custDataLst>
      <p:tags r:id="rId2"/>
    </p:custDataLst>
    <p:extLst>
      <p:ext uri="{BB962C8B-B14F-4D97-AF65-F5344CB8AC3E}">
        <p14:creationId xmlns:p14="http://schemas.microsoft.com/office/powerpoint/2010/main" val="16623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3"/>
            </p:custDataLst>
          </p:nvPr>
        </p:nvSpPr>
        <p:spPr>
          <a:xfrm>
            <a:off x="-231006" y="249434"/>
            <a:ext cx="7141945" cy="901548"/>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a:t>
            </a:r>
            <a:r>
              <a:rPr kumimoji="1" lang="en-US" altLang="zh-CN"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3</a:t>
            </a: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a:t>
            </a:r>
            <a:r>
              <a:rPr kumimoji="1" lang="zh-CN" altLang="en-US" sz="4000" b="0" i="0" u="none" strike="noStrike" kern="1200" cap="none" spc="0" normalizeH="0" baseline="0" noProof="0" dirty="0">
                <a:ln>
                  <a:noFill/>
                </a:ln>
                <a:solidFill>
                  <a:srgbClr val="FF0000"/>
                </a:solidFill>
                <a:effectLst/>
                <a:uLnTx/>
                <a:uFillTx/>
                <a:latin typeface="+mj-ea"/>
                <a:ea typeface="汉仪乐喵体W"/>
                <a:cs typeface="幼圆" panose="02010509060101010101" pitchFamily="49" charset="-122"/>
              </a:rPr>
              <a:t>证明含导数的等式成立</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endParaRPr>
          </a:p>
        </p:txBody>
      </p:sp>
      <p:sp>
        <p:nvSpPr>
          <p:cNvPr id="6" name="文本框 5"/>
          <p:cNvSpPr txBox="1"/>
          <p:nvPr/>
        </p:nvSpPr>
        <p:spPr>
          <a:xfrm>
            <a:off x="587141" y="862224"/>
            <a:ext cx="1060704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若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满足</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连续</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可导</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(3)f(x1)=f(x2)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x1,x2</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则至少存在一点 </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x1,x2),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使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ζ)=0 </a:t>
            </a:r>
            <a:endPar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9" name="文本框 8"/>
          <p:cNvSpPr txBox="1"/>
          <p:nvPr/>
        </p:nvSpPr>
        <p:spPr>
          <a:xfrm>
            <a:off x="1183907" y="4980113"/>
            <a:ext cx="909587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FF0000"/>
                </a:solidFill>
                <a:effectLst/>
                <a:uLnTx/>
                <a:uFillTx/>
                <a:latin typeface="+mj-ea"/>
                <a:ea typeface="汉仪乐喵体W"/>
                <a:cs typeface="+mn-cs"/>
              </a:rPr>
              <a:t>总思路：构造函数</a:t>
            </a:r>
            <a:r>
              <a:rPr kumimoji="0" lang="en-US" altLang="zh-CN" sz="6000" b="0" i="0" u="none" strike="noStrike" kern="1200" cap="none" spc="0" normalizeH="0" baseline="0" noProof="0" dirty="0">
                <a:ln>
                  <a:noFill/>
                </a:ln>
                <a:solidFill>
                  <a:srgbClr val="FF0000"/>
                </a:solidFill>
                <a:effectLst/>
                <a:uLnTx/>
                <a:uFillTx/>
                <a:latin typeface="+mj-ea"/>
                <a:ea typeface="汉仪乐喵体W"/>
                <a:cs typeface="+mn-cs"/>
              </a:rPr>
              <a:t>f</a:t>
            </a:r>
            <a:r>
              <a:rPr kumimoji="0" lang="zh-CN" altLang="en-US" sz="6000" b="0" i="0" u="none" strike="noStrike" kern="1200" cap="none" spc="0" normalizeH="0" baseline="0" noProof="0" dirty="0">
                <a:ln>
                  <a:noFill/>
                </a:ln>
                <a:solidFill>
                  <a:srgbClr val="FF0000"/>
                </a:solidFill>
                <a:effectLst/>
                <a:uLnTx/>
                <a:uFillTx/>
                <a:latin typeface="+mj-ea"/>
                <a:ea typeface="汉仪乐喵体W"/>
                <a:cs typeface="+mn-cs"/>
              </a:rPr>
              <a:t>（</a:t>
            </a:r>
            <a:r>
              <a:rPr kumimoji="0" lang="en-US" altLang="zh-CN" sz="6000" b="0" i="0" u="none" strike="noStrike" kern="1200" cap="none" spc="0" normalizeH="0" baseline="0" noProof="0" dirty="0">
                <a:ln>
                  <a:noFill/>
                </a:ln>
                <a:solidFill>
                  <a:srgbClr val="FF0000"/>
                </a:solidFill>
                <a:effectLst/>
                <a:uLnTx/>
                <a:uFillTx/>
                <a:latin typeface="+mj-ea"/>
                <a:ea typeface="汉仪乐喵体W"/>
                <a:cs typeface="+mn-cs"/>
              </a:rPr>
              <a:t>x</a:t>
            </a:r>
            <a:r>
              <a:rPr kumimoji="0" lang="zh-CN" altLang="en-US" sz="6000" b="0" i="0" u="none" strike="noStrike" kern="1200" cap="none" spc="0" normalizeH="0" baseline="0" noProof="0" dirty="0">
                <a:ln>
                  <a:noFill/>
                </a:ln>
                <a:solidFill>
                  <a:srgbClr val="FF0000"/>
                </a:solidFill>
                <a:effectLst/>
                <a:uLnTx/>
                <a:uFillTx/>
                <a:latin typeface="+mj-ea"/>
                <a:ea typeface="汉仪乐喵体W"/>
                <a:cs typeface="+mn-cs"/>
              </a:rPr>
              <a:t>）！</a:t>
            </a:r>
          </a:p>
        </p:txBody>
      </p:sp>
    </p:spTree>
    <p:custDataLst>
      <p:tags r:id="rId2"/>
    </p:custDataLst>
    <p:extLst>
      <p:ext uri="{BB962C8B-B14F-4D97-AF65-F5344CB8AC3E}">
        <p14:creationId xmlns:p14="http://schemas.microsoft.com/office/powerpoint/2010/main" val="358762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3"/>
            </p:custDataLst>
          </p:nvPr>
        </p:nvSpPr>
        <p:spPr>
          <a:xfrm>
            <a:off x="343435" y="154026"/>
            <a:ext cx="7934291" cy="861774"/>
          </a:xfrm>
        </p:spPr>
        <p:txBody>
          <a:bodyPr>
            <a:normAutofit/>
          </a:bodyPr>
          <a:lstStyle/>
          <a:p>
            <a:r>
              <a:rPr lang="zh-CN" altLang="en-US" dirty="0">
                <a:ea typeface="幼圆" panose="02010509060101010101" pitchFamily="49" charset="-122"/>
              </a:rPr>
              <a:t>套路：积分与微分方程求解</a:t>
            </a:r>
          </a:p>
        </p:txBody>
      </p:sp>
      <p:sp>
        <p:nvSpPr>
          <p:cNvPr id="4" name="文本占位符 3"/>
          <p:cNvSpPr>
            <a:spLocks noGrp="1"/>
          </p:cNvSpPr>
          <p:nvPr>
            <p:ph type="body" idx="1"/>
            <p:custDataLst>
              <p:tags r:id="rId4"/>
            </p:custDataLst>
          </p:nvPr>
        </p:nvSpPr>
        <p:spPr/>
        <p:txBody>
          <a:bodyPr/>
          <a:lstStyle/>
          <a:p>
            <a:endParaRPr lang="zh-CN" altLang="en-US" dirty="0"/>
          </a:p>
        </p:txBody>
      </p:sp>
      <p:sp>
        <p:nvSpPr>
          <p:cNvPr id="7" name="文本占位符 6"/>
          <p:cNvSpPr>
            <a:spLocks noGrp="1"/>
          </p:cNvSpPr>
          <p:nvPr>
            <p:ph type="body" sz="quarter" idx="13"/>
            <p:custDataLst>
              <p:tags r:id="rId5"/>
            </p:custDataLst>
          </p:nvPr>
        </p:nvSpPr>
        <p:spPr>
          <a:xfrm>
            <a:off x="343435" y="869405"/>
            <a:ext cx="11197256" cy="1583020"/>
          </a:xfrm>
        </p:spPr>
        <p:txBody>
          <a:bodyPr>
            <a:normAutofit fontScale="47500" lnSpcReduction="20000"/>
          </a:bodyPr>
          <a:lstStyle/>
          <a:p>
            <a:pPr algn="just">
              <a:spcAft>
                <a:spcPts val="0"/>
              </a:spcAft>
            </a:pPr>
            <a:r>
              <a:rPr lang="en-US" altLang="zh-CN" sz="18500" kern="100" dirty="0">
                <a:solidFill>
                  <a:srgbClr val="FF0000"/>
                </a:solidFill>
                <a:latin typeface="+mj-ea"/>
                <a:ea typeface="+mj-ea"/>
                <a:cs typeface="Times New Roman" panose="02020603050405020304" pitchFamily="18" charset="0"/>
              </a:rPr>
              <a:t>f</a:t>
            </a:r>
            <a:r>
              <a:rPr lang="zh-CN" altLang="zh-CN" sz="18500" kern="100" dirty="0">
                <a:solidFill>
                  <a:srgbClr val="FF0000"/>
                </a:solidFill>
                <a:latin typeface="+mj-ea"/>
                <a:ea typeface="+mj-ea"/>
                <a:cs typeface="宋体" panose="02010600030101010101" pitchFamily="2" charset="-122"/>
              </a:rPr>
              <a:t>’</a:t>
            </a:r>
            <a:r>
              <a:rPr lang="en-US" altLang="zh-CN" sz="18500" kern="100" dirty="0">
                <a:solidFill>
                  <a:srgbClr val="FF0000"/>
                </a:solidFill>
                <a:latin typeface="+mj-ea"/>
                <a:ea typeface="+mj-ea"/>
                <a:cs typeface="Times New Roman" panose="02020603050405020304" pitchFamily="18" charset="0"/>
              </a:rPr>
              <a:t>(x)+g</a:t>
            </a:r>
            <a:r>
              <a:rPr lang="zh-CN" altLang="zh-CN" sz="18500" kern="100" dirty="0">
                <a:solidFill>
                  <a:srgbClr val="FF0000"/>
                </a:solidFill>
                <a:latin typeface="+mj-ea"/>
                <a:ea typeface="+mj-ea"/>
                <a:cs typeface="宋体" panose="02010600030101010101" pitchFamily="2" charset="-122"/>
              </a:rPr>
              <a:t>’</a:t>
            </a:r>
            <a:r>
              <a:rPr lang="en-US" altLang="zh-CN" sz="18500" kern="100" dirty="0">
                <a:solidFill>
                  <a:srgbClr val="FF0000"/>
                </a:solidFill>
                <a:latin typeface="+mj-ea"/>
                <a:ea typeface="+mj-ea"/>
                <a:cs typeface="Times New Roman" panose="02020603050405020304" pitchFamily="18" charset="0"/>
              </a:rPr>
              <a:t>(x)f(x)=0</a:t>
            </a:r>
            <a:r>
              <a:rPr lang="zh-CN" altLang="zh-CN" sz="18500" kern="100" dirty="0">
                <a:solidFill>
                  <a:srgbClr val="FF0000"/>
                </a:solidFill>
                <a:latin typeface="+mj-ea"/>
                <a:ea typeface="+mj-ea"/>
                <a:cs typeface="宋体" panose="02010600030101010101" pitchFamily="2" charset="-122"/>
              </a:rPr>
              <a:t>型</a:t>
            </a:r>
            <a:endParaRPr lang="zh-CN" altLang="zh-CN" sz="18500" kern="100" dirty="0">
              <a:solidFill>
                <a:srgbClr val="FF0000"/>
              </a:solidFill>
              <a:latin typeface="+mj-ea"/>
              <a:ea typeface="+mj-ea"/>
              <a:cs typeface="Times New Roman" panose="02020603050405020304" pitchFamily="18" charset="0"/>
            </a:endParaRPr>
          </a:p>
          <a:p>
            <a:endParaRPr lang="zh-CN" altLang="en-US" b="1" dirty="0"/>
          </a:p>
        </p:txBody>
      </p:sp>
      <p:sp>
        <p:nvSpPr>
          <p:cNvPr id="2" name="矩形 1"/>
          <p:cNvSpPr/>
          <p:nvPr/>
        </p:nvSpPr>
        <p:spPr>
          <a:xfrm>
            <a:off x="91640" y="2059806"/>
            <a:ext cx="11505130" cy="47163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ea typeface="幼圆"/>
              <a:cs typeface="+mn-cs"/>
            </a:endParaRPr>
          </a:p>
        </p:txBody>
      </p:sp>
      <p:sp>
        <p:nvSpPr>
          <p:cNvPr id="5" name="文本框 4"/>
          <p:cNvSpPr txBox="1"/>
          <p:nvPr/>
        </p:nvSpPr>
        <p:spPr>
          <a:xfrm>
            <a:off x="595230" y="2498984"/>
            <a:ext cx="4090737"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f</a:t>
            </a:r>
            <a:r>
              <a:rPr kumimoji="0" lang="zh-CN" altLang="zh-CN" sz="3200" b="0" i="0" u="none" strike="noStrike" kern="100" cap="none" spc="0" normalizeH="0" baseline="0" noProof="0" dirty="0">
                <a:ln>
                  <a:noFill/>
                </a:ln>
                <a:solidFill>
                  <a:srgbClr val="000000"/>
                </a:solidFill>
                <a:effectLst/>
                <a:uLnTx/>
                <a:uFillTx/>
                <a:latin typeface="+mj-ea"/>
                <a:ea typeface="汉仪乐喵体W"/>
                <a:cs typeface="宋体" panose="02010600030101010101" pitchFamily="2" charset="-122"/>
              </a:rPr>
              <a:t>’</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(x)/f(x)+g</a:t>
            </a:r>
            <a:r>
              <a:rPr kumimoji="0" lang="zh-CN" altLang="zh-CN" sz="3200" b="0" i="0" u="none" strike="noStrike" kern="100" cap="none" spc="0" normalizeH="0" baseline="0" noProof="0" dirty="0">
                <a:ln>
                  <a:noFill/>
                </a:ln>
                <a:solidFill>
                  <a:srgbClr val="000000"/>
                </a:solidFill>
                <a:effectLst/>
                <a:uLnTx/>
                <a:uFillTx/>
                <a:latin typeface="+mj-ea"/>
                <a:ea typeface="汉仪乐喵体W"/>
                <a:cs typeface="宋体" panose="02010600030101010101" pitchFamily="2" charset="-122"/>
              </a:rPr>
              <a:t>’</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(x)=0 </a:t>
            </a:r>
            <a:endParaRPr kumimoji="0" lang="zh-CN"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p:sp>
        <p:nvSpPr>
          <p:cNvPr id="6" name="文本框 5"/>
          <p:cNvSpPr txBox="1"/>
          <p:nvPr/>
        </p:nvSpPr>
        <p:spPr>
          <a:xfrm>
            <a:off x="4453709" y="2508760"/>
            <a:ext cx="379883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sym typeface="Wingdings" panose="05000000000000000000" pitchFamily="2" charset="2"/>
              </a:rPr>
              <a:t></a:t>
            </a:r>
            <a:r>
              <a:rPr kumimoji="0" lang="zh-CN" altLang="en-US"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积分</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sym typeface="Wingdings" panose="05000000000000000000" pitchFamily="2" charset="2"/>
              </a:rPr>
              <a:t></a:t>
            </a:r>
            <a:endParaRPr kumimoji="0" lang="zh-CN" altLang="en-US" sz="1800" b="0" i="0" u="none" strike="noStrike" kern="1200" cap="none" spc="0" normalizeH="0" baseline="0" noProof="0" dirty="0">
              <a:ln>
                <a:noFill/>
              </a:ln>
              <a:solidFill>
                <a:srgbClr val="000000"/>
              </a:solidFill>
              <a:effectLst/>
              <a:uLnTx/>
              <a:uFillTx/>
              <a:ea typeface="幼圆"/>
              <a:cs typeface="+mn-cs"/>
            </a:endParaRPr>
          </a:p>
        </p:txBody>
      </p:sp>
      <p:sp>
        <p:nvSpPr>
          <p:cNvPr id="8" name="文本框 7"/>
          <p:cNvSpPr txBox="1"/>
          <p:nvPr/>
        </p:nvSpPr>
        <p:spPr>
          <a:xfrm>
            <a:off x="8020286" y="2491814"/>
            <a:ext cx="3253403"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lnf</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(x)+g(x)=0</a:t>
            </a:r>
            <a:endParaRPr kumimoji="0" lang="zh-CN"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p:sp>
        <p:nvSpPr>
          <p:cNvPr id="10" name="文本框 9"/>
          <p:cNvSpPr txBox="1"/>
          <p:nvPr/>
        </p:nvSpPr>
        <p:spPr>
          <a:xfrm>
            <a:off x="683394" y="3568700"/>
            <a:ext cx="45527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对数合并</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1" name="文本框 10"/>
          <p:cNvSpPr txBox="1"/>
          <p:nvPr/>
        </p:nvSpPr>
        <p:spPr>
          <a:xfrm>
            <a:off x="4928136" y="3581462"/>
            <a:ext cx="5958037"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lnf</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2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lne</a:t>
            </a:r>
            <a:r>
              <a:rPr kumimoji="0" lang="en-US" altLang="zh-CN" sz="32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g</a:t>
            </a:r>
            <a:r>
              <a:rPr kumimoji="0" lang="en-US" altLang="zh-CN" sz="32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=0</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sym typeface="Wingdings" panose="05000000000000000000" pitchFamily="2" charset="2"/>
              </a:rPr>
              <a:t></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lnf(x)</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e</a:t>
            </a:r>
            <a:r>
              <a:rPr kumimoji="0" lang="en-US" altLang="zh-CN" sz="3200" b="0" i="0" u="none" strike="noStrike" kern="1200" cap="none" spc="0" normalizeH="0" baseline="30000" noProof="0" dirty="0" err="1">
                <a:ln>
                  <a:noFill/>
                </a:ln>
                <a:solidFill>
                  <a:srgbClr val="000000"/>
                </a:solidFill>
                <a:effectLst/>
                <a:uLnTx/>
                <a:uFillTx/>
                <a:latin typeface="+mj-ea"/>
                <a:ea typeface="汉仪乐喵体W"/>
                <a:cs typeface="+mn-cs"/>
              </a:rPr>
              <a:t>g</a:t>
            </a:r>
            <a:r>
              <a:rPr kumimoji="0" lang="en-US" altLang="zh-CN" sz="3200" b="0" i="0" u="none" strike="noStrike" kern="1200" cap="none" spc="0" normalizeH="0" baseline="30000" noProof="0" dirty="0">
                <a:ln>
                  <a:noFill/>
                </a:ln>
                <a:solidFill>
                  <a:srgbClr val="000000"/>
                </a:solidFill>
                <a:effectLst/>
                <a:uLnTx/>
                <a:uFillTx/>
                <a:latin typeface="+mj-ea"/>
                <a:ea typeface="汉仪乐喵体W"/>
                <a:cs typeface="+mn-cs"/>
              </a:rPr>
              <a:t>(x)</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=0</a:t>
            </a:r>
            <a:endParaRPr kumimoji="0" lang="zh-CN"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p:sp>
        <p:nvSpPr>
          <p:cNvPr id="12" name="文本框 11"/>
          <p:cNvSpPr txBox="1"/>
          <p:nvPr/>
        </p:nvSpPr>
        <p:spPr>
          <a:xfrm>
            <a:off x="683394" y="4803006"/>
            <a:ext cx="40907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去对数</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a:t>
            </a:r>
            <a:endPar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3" name="文本框 12"/>
          <p:cNvSpPr txBox="1"/>
          <p:nvPr/>
        </p:nvSpPr>
        <p:spPr>
          <a:xfrm>
            <a:off x="4928136" y="4803570"/>
            <a:ext cx="27624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F(x)=f(x)</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Times New Roman" panose="02020603050405020304" pitchFamily="18" charset="0"/>
              </a:rPr>
              <a:t>e</a:t>
            </a:r>
            <a:r>
              <a:rPr kumimoji="0" lang="en-US" altLang="zh-CN" sz="3200" b="0" i="0" u="none" strike="noStrike" kern="12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g</a:t>
            </a:r>
            <a:r>
              <a:rPr kumimoji="0" lang="en-US" altLang="zh-CN" sz="3200" b="0" i="0" u="none" strike="noStrike" kern="1200" cap="none" spc="0" normalizeH="0" baseline="30000" noProof="0" dirty="0">
                <a:ln>
                  <a:noFill/>
                </a:ln>
                <a:solidFill>
                  <a:srgbClr val="000000"/>
                </a:solidFill>
                <a:effectLst/>
                <a:uLnTx/>
                <a:uFillTx/>
                <a:latin typeface="+mj-ea"/>
                <a:ea typeface="汉仪乐喵体W"/>
                <a:cs typeface="Times New Roman" panose="02020603050405020304" pitchFamily="18" charset="0"/>
              </a:rPr>
              <a:t>(x</a:t>
            </a:r>
            <a:r>
              <a:rPr kumimoji="0" lang="zh-CN" altLang="en-US" sz="3200" b="0" i="0" u="none" strike="noStrike" kern="1200" cap="none" spc="0" normalizeH="0" baseline="30000" noProof="0" dirty="0">
                <a:ln>
                  <a:noFill/>
                </a:ln>
                <a:solidFill>
                  <a:srgbClr val="000000"/>
                </a:solidFill>
                <a:effectLst/>
                <a:uLnTx/>
                <a:uFillTx/>
                <a:latin typeface="+mj-ea"/>
                <a:ea typeface="汉仪乐喵体W"/>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ea typeface="幼圆"/>
              <a:cs typeface="+mn-cs"/>
            </a:endParaRPr>
          </a:p>
        </p:txBody>
      </p:sp>
      <p:sp>
        <p:nvSpPr>
          <p:cNvPr id="15" name="任意多边形: 形状 14"/>
          <p:cNvSpPr/>
          <p:nvPr/>
        </p:nvSpPr>
        <p:spPr>
          <a:xfrm>
            <a:off x="8277726" y="3473385"/>
            <a:ext cx="1270536" cy="944610"/>
          </a:xfrm>
          <a:custGeom>
            <a:avLst/>
            <a:gdLst>
              <a:gd name="connsiteX0" fmla="*/ 606392 w 1491916"/>
              <a:gd name="connsiteY0" fmla="*/ 10959 h 944610"/>
              <a:gd name="connsiteX1" fmla="*/ 298383 w 1491916"/>
              <a:gd name="connsiteY1" fmla="*/ 30210 h 944610"/>
              <a:gd name="connsiteX2" fmla="*/ 259882 w 1491916"/>
              <a:gd name="connsiteY2" fmla="*/ 49460 h 944610"/>
              <a:gd name="connsiteX3" fmla="*/ 202130 w 1491916"/>
              <a:gd name="connsiteY3" fmla="*/ 59086 h 944610"/>
              <a:gd name="connsiteX4" fmla="*/ 163629 w 1491916"/>
              <a:gd name="connsiteY4" fmla="*/ 78336 h 944610"/>
              <a:gd name="connsiteX5" fmla="*/ 48126 w 1491916"/>
              <a:gd name="connsiteY5" fmla="*/ 174589 h 944610"/>
              <a:gd name="connsiteX6" fmla="*/ 28876 w 1491916"/>
              <a:gd name="connsiteY6" fmla="*/ 203465 h 944610"/>
              <a:gd name="connsiteX7" fmla="*/ 19250 w 1491916"/>
              <a:gd name="connsiteY7" fmla="*/ 232340 h 944610"/>
              <a:gd name="connsiteX8" fmla="*/ 0 w 1491916"/>
              <a:gd name="connsiteY8" fmla="*/ 280467 h 944610"/>
              <a:gd name="connsiteX9" fmla="*/ 9625 w 1491916"/>
              <a:gd name="connsiteY9" fmla="*/ 598100 h 944610"/>
              <a:gd name="connsiteX10" fmla="*/ 38501 w 1491916"/>
              <a:gd name="connsiteY10" fmla="*/ 665477 h 944610"/>
              <a:gd name="connsiteX11" fmla="*/ 77002 w 1491916"/>
              <a:gd name="connsiteY11" fmla="*/ 723229 h 944610"/>
              <a:gd name="connsiteX12" fmla="*/ 96253 w 1491916"/>
              <a:gd name="connsiteY12" fmla="*/ 752105 h 944610"/>
              <a:gd name="connsiteX13" fmla="*/ 163629 w 1491916"/>
              <a:gd name="connsiteY13" fmla="*/ 780980 h 944610"/>
              <a:gd name="connsiteX14" fmla="*/ 192505 w 1491916"/>
              <a:gd name="connsiteY14" fmla="*/ 790606 h 944610"/>
              <a:gd name="connsiteX15" fmla="*/ 231006 w 1491916"/>
              <a:gd name="connsiteY15" fmla="*/ 809856 h 944610"/>
              <a:gd name="connsiteX16" fmla="*/ 269507 w 1491916"/>
              <a:gd name="connsiteY16" fmla="*/ 819481 h 944610"/>
              <a:gd name="connsiteX17" fmla="*/ 336884 w 1491916"/>
              <a:gd name="connsiteY17" fmla="*/ 848357 h 944610"/>
              <a:gd name="connsiteX18" fmla="*/ 375385 w 1491916"/>
              <a:gd name="connsiteY18" fmla="*/ 857982 h 944610"/>
              <a:gd name="connsiteX19" fmla="*/ 519764 w 1491916"/>
              <a:gd name="connsiteY19" fmla="*/ 867608 h 944610"/>
              <a:gd name="connsiteX20" fmla="*/ 606392 w 1491916"/>
              <a:gd name="connsiteY20" fmla="*/ 886858 h 944610"/>
              <a:gd name="connsiteX21" fmla="*/ 644893 w 1491916"/>
              <a:gd name="connsiteY21" fmla="*/ 906109 h 944610"/>
              <a:gd name="connsiteX22" fmla="*/ 683394 w 1491916"/>
              <a:gd name="connsiteY22" fmla="*/ 915734 h 944610"/>
              <a:gd name="connsiteX23" fmla="*/ 789272 w 1491916"/>
              <a:gd name="connsiteY23" fmla="*/ 934985 h 944610"/>
              <a:gd name="connsiteX24" fmla="*/ 827773 w 1491916"/>
              <a:gd name="connsiteY24" fmla="*/ 944610 h 944610"/>
              <a:gd name="connsiteX25" fmla="*/ 1270535 w 1491916"/>
              <a:gd name="connsiteY25" fmla="*/ 934985 h 944610"/>
              <a:gd name="connsiteX26" fmla="*/ 1299410 w 1491916"/>
              <a:gd name="connsiteY26" fmla="*/ 906109 h 944610"/>
              <a:gd name="connsiteX27" fmla="*/ 1357162 w 1491916"/>
              <a:gd name="connsiteY27" fmla="*/ 877233 h 944610"/>
              <a:gd name="connsiteX28" fmla="*/ 1395663 w 1491916"/>
              <a:gd name="connsiteY28" fmla="*/ 848357 h 944610"/>
              <a:gd name="connsiteX29" fmla="*/ 1424539 w 1491916"/>
              <a:gd name="connsiteY29" fmla="*/ 829107 h 944610"/>
              <a:gd name="connsiteX30" fmla="*/ 1463040 w 1491916"/>
              <a:gd name="connsiteY30" fmla="*/ 752105 h 944610"/>
              <a:gd name="connsiteX31" fmla="*/ 1491916 w 1491916"/>
              <a:gd name="connsiteY31" fmla="*/ 607726 h 944610"/>
              <a:gd name="connsiteX32" fmla="*/ 1482290 w 1491916"/>
              <a:gd name="connsiteY32" fmla="*/ 376719 h 944610"/>
              <a:gd name="connsiteX33" fmla="*/ 1453415 w 1491916"/>
              <a:gd name="connsiteY33" fmla="*/ 309342 h 944610"/>
              <a:gd name="connsiteX34" fmla="*/ 1434164 w 1491916"/>
              <a:gd name="connsiteY34" fmla="*/ 251591 h 944610"/>
              <a:gd name="connsiteX35" fmla="*/ 1395663 w 1491916"/>
              <a:gd name="connsiteY35" fmla="*/ 174589 h 944610"/>
              <a:gd name="connsiteX36" fmla="*/ 1376413 w 1491916"/>
              <a:gd name="connsiteY36" fmla="*/ 116837 h 944610"/>
              <a:gd name="connsiteX37" fmla="*/ 1337912 w 1491916"/>
              <a:gd name="connsiteY37" fmla="*/ 78336 h 944610"/>
              <a:gd name="connsiteX38" fmla="*/ 1251284 w 1491916"/>
              <a:gd name="connsiteY38" fmla="*/ 30210 h 944610"/>
              <a:gd name="connsiteX39" fmla="*/ 1203158 w 1491916"/>
              <a:gd name="connsiteY39" fmla="*/ 20585 h 944610"/>
              <a:gd name="connsiteX40" fmla="*/ 1116530 w 1491916"/>
              <a:gd name="connsiteY40" fmla="*/ 1334 h 944610"/>
              <a:gd name="connsiteX41" fmla="*/ 269507 w 1491916"/>
              <a:gd name="connsiteY41" fmla="*/ 1334 h 9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91916" h="944610">
                <a:moveTo>
                  <a:pt x="606392" y="10959"/>
                </a:moveTo>
                <a:cubicBezTo>
                  <a:pt x="503722" y="17376"/>
                  <a:pt x="400624" y="18850"/>
                  <a:pt x="298383" y="30210"/>
                </a:cubicBezTo>
                <a:cubicBezTo>
                  <a:pt x="284122" y="31795"/>
                  <a:pt x="273625" y="45337"/>
                  <a:pt x="259882" y="49460"/>
                </a:cubicBezTo>
                <a:cubicBezTo>
                  <a:pt x="241189" y="55068"/>
                  <a:pt x="221381" y="55877"/>
                  <a:pt x="202130" y="59086"/>
                </a:cubicBezTo>
                <a:cubicBezTo>
                  <a:pt x="189296" y="65503"/>
                  <a:pt x="176172" y="71368"/>
                  <a:pt x="163629" y="78336"/>
                </a:cubicBezTo>
                <a:cubicBezTo>
                  <a:pt x="116951" y="104268"/>
                  <a:pt x="80034" y="126725"/>
                  <a:pt x="48126" y="174589"/>
                </a:cubicBezTo>
                <a:cubicBezTo>
                  <a:pt x="41709" y="184214"/>
                  <a:pt x="34049" y="193118"/>
                  <a:pt x="28876" y="203465"/>
                </a:cubicBezTo>
                <a:cubicBezTo>
                  <a:pt x="24339" y="212540"/>
                  <a:pt x="22812" y="222840"/>
                  <a:pt x="19250" y="232340"/>
                </a:cubicBezTo>
                <a:cubicBezTo>
                  <a:pt x="13183" y="248518"/>
                  <a:pt x="6417" y="264425"/>
                  <a:pt x="0" y="280467"/>
                </a:cubicBezTo>
                <a:cubicBezTo>
                  <a:pt x="3208" y="386345"/>
                  <a:pt x="3749" y="492337"/>
                  <a:pt x="9625" y="598100"/>
                </a:cubicBezTo>
                <a:cubicBezTo>
                  <a:pt x="10438" y="612733"/>
                  <a:pt x="33591" y="657294"/>
                  <a:pt x="38501" y="665477"/>
                </a:cubicBezTo>
                <a:cubicBezTo>
                  <a:pt x="50405" y="685316"/>
                  <a:pt x="64168" y="703978"/>
                  <a:pt x="77002" y="723229"/>
                </a:cubicBezTo>
                <a:cubicBezTo>
                  <a:pt x="83419" y="732854"/>
                  <a:pt x="85278" y="748447"/>
                  <a:pt x="96253" y="752105"/>
                </a:cubicBezTo>
                <a:cubicBezTo>
                  <a:pt x="163964" y="774675"/>
                  <a:pt x="80380" y="745302"/>
                  <a:pt x="163629" y="780980"/>
                </a:cubicBezTo>
                <a:cubicBezTo>
                  <a:pt x="172955" y="784977"/>
                  <a:pt x="183179" y="786609"/>
                  <a:pt x="192505" y="790606"/>
                </a:cubicBezTo>
                <a:cubicBezTo>
                  <a:pt x="205693" y="796258"/>
                  <a:pt x="217571" y="804818"/>
                  <a:pt x="231006" y="809856"/>
                </a:cubicBezTo>
                <a:cubicBezTo>
                  <a:pt x="243392" y="814501"/>
                  <a:pt x="256673" y="816273"/>
                  <a:pt x="269507" y="819481"/>
                </a:cubicBezTo>
                <a:cubicBezTo>
                  <a:pt x="303732" y="836594"/>
                  <a:pt x="303836" y="838915"/>
                  <a:pt x="336884" y="848357"/>
                </a:cubicBezTo>
                <a:cubicBezTo>
                  <a:pt x="349604" y="851991"/>
                  <a:pt x="362229" y="856597"/>
                  <a:pt x="375385" y="857982"/>
                </a:cubicBezTo>
                <a:cubicBezTo>
                  <a:pt x="423353" y="863031"/>
                  <a:pt x="471638" y="864399"/>
                  <a:pt x="519764" y="867608"/>
                </a:cubicBezTo>
                <a:cubicBezTo>
                  <a:pt x="532829" y="870221"/>
                  <a:pt x="590860" y="881033"/>
                  <a:pt x="606392" y="886858"/>
                </a:cubicBezTo>
                <a:cubicBezTo>
                  <a:pt x="619827" y="891896"/>
                  <a:pt x="631458" y="901071"/>
                  <a:pt x="644893" y="906109"/>
                </a:cubicBezTo>
                <a:cubicBezTo>
                  <a:pt x="657279" y="910754"/>
                  <a:pt x="670480" y="912864"/>
                  <a:pt x="683394" y="915734"/>
                </a:cubicBezTo>
                <a:cubicBezTo>
                  <a:pt x="776294" y="936378"/>
                  <a:pt x="684799" y="914090"/>
                  <a:pt x="789272" y="934985"/>
                </a:cubicBezTo>
                <a:cubicBezTo>
                  <a:pt x="802244" y="937579"/>
                  <a:pt x="814939" y="941402"/>
                  <a:pt x="827773" y="944610"/>
                </a:cubicBezTo>
                <a:cubicBezTo>
                  <a:pt x="975360" y="941402"/>
                  <a:pt x="1123402" y="946996"/>
                  <a:pt x="1270535" y="934985"/>
                </a:cubicBezTo>
                <a:cubicBezTo>
                  <a:pt x="1284102" y="933877"/>
                  <a:pt x="1288953" y="914823"/>
                  <a:pt x="1299410" y="906109"/>
                </a:cubicBezTo>
                <a:cubicBezTo>
                  <a:pt x="1324289" y="885376"/>
                  <a:pt x="1328221" y="886880"/>
                  <a:pt x="1357162" y="877233"/>
                </a:cubicBezTo>
                <a:cubicBezTo>
                  <a:pt x="1369996" y="867608"/>
                  <a:pt x="1382609" y="857681"/>
                  <a:pt x="1395663" y="848357"/>
                </a:cubicBezTo>
                <a:cubicBezTo>
                  <a:pt x="1405076" y="841633"/>
                  <a:pt x="1417905" y="838584"/>
                  <a:pt x="1424539" y="829107"/>
                </a:cubicBezTo>
                <a:cubicBezTo>
                  <a:pt x="1440996" y="805598"/>
                  <a:pt x="1463040" y="752105"/>
                  <a:pt x="1463040" y="752105"/>
                </a:cubicBezTo>
                <a:cubicBezTo>
                  <a:pt x="1483958" y="626593"/>
                  <a:pt x="1469946" y="673630"/>
                  <a:pt x="1491916" y="607726"/>
                </a:cubicBezTo>
                <a:cubicBezTo>
                  <a:pt x="1488707" y="530724"/>
                  <a:pt x="1487983" y="453578"/>
                  <a:pt x="1482290" y="376719"/>
                </a:cubicBezTo>
                <a:cubicBezTo>
                  <a:pt x="1480882" y="357706"/>
                  <a:pt x="1459166" y="323719"/>
                  <a:pt x="1453415" y="309342"/>
                </a:cubicBezTo>
                <a:cubicBezTo>
                  <a:pt x="1445879" y="290502"/>
                  <a:pt x="1443239" y="269740"/>
                  <a:pt x="1434164" y="251591"/>
                </a:cubicBezTo>
                <a:cubicBezTo>
                  <a:pt x="1421330" y="225924"/>
                  <a:pt x="1404737" y="201813"/>
                  <a:pt x="1395663" y="174589"/>
                </a:cubicBezTo>
                <a:cubicBezTo>
                  <a:pt x="1389246" y="155338"/>
                  <a:pt x="1386853" y="134237"/>
                  <a:pt x="1376413" y="116837"/>
                </a:cubicBezTo>
                <a:cubicBezTo>
                  <a:pt x="1367075" y="101274"/>
                  <a:pt x="1351571" y="90287"/>
                  <a:pt x="1337912" y="78336"/>
                </a:cubicBezTo>
                <a:cubicBezTo>
                  <a:pt x="1307139" y="51410"/>
                  <a:pt x="1291094" y="42153"/>
                  <a:pt x="1251284" y="30210"/>
                </a:cubicBezTo>
                <a:cubicBezTo>
                  <a:pt x="1235614" y="25509"/>
                  <a:pt x="1219029" y="24553"/>
                  <a:pt x="1203158" y="20585"/>
                </a:cubicBezTo>
                <a:cubicBezTo>
                  <a:pt x="1162227" y="10352"/>
                  <a:pt x="1171865" y="1923"/>
                  <a:pt x="1116530" y="1334"/>
                </a:cubicBezTo>
                <a:cubicBezTo>
                  <a:pt x="834205" y="-1669"/>
                  <a:pt x="551848" y="1334"/>
                  <a:pt x="269507" y="1334"/>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ea typeface="幼圆"/>
              <a:cs typeface="+mn-cs"/>
            </a:endParaRPr>
          </a:p>
        </p:txBody>
      </p:sp>
      <p:cxnSp>
        <p:nvCxnSpPr>
          <p:cNvPr id="17" name="直接箭头连接符 16"/>
          <p:cNvCxnSpPr/>
          <p:nvPr/>
        </p:nvCxnSpPr>
        <p:spPr>
          <a:xfrm flipH="1">
            <a:off x="7057458" y="4348633"/>
            <a:ext cx="1220270" cy="584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39095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uild="p"/>
      <p:bldP spid="2" grpId="0" animBg="1"/>
      <p:bldP spid="5" grpId="0"/>
      <p:bldP spid="6" grpId="0"/>
      <p:bldP spid="8" grpId="0"/>
      <p:bldP spid="10" grpId="0"/>
      <p:bldP spid="11" grpId="0"/>
      <p:bldP spid="12" grpId="0"/>
      <p:bldP spid="13" grpId="0"/>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529389" y="673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ea typeface="幼圆"/>
              <a:cs typeface="+mn-cs"/>
            </a:endParaRPr>
          </a:p>
        </p:txBody>
      </p:sp>
      <p:sp>
        <p:nvSpPr>
          <p:cNvPr id="10" name="Rectangle 6"/>
          <p:cNvSpPr>
            <a:spLocks noChangeArrowheads="1"/>
          </p:cNvSpPr>
          <p:nvPr/>
        </p:nvSpPr>
        <p:spPr bwMode="auto">
          <a:xfrm>
            <a:off x="832908" y="2664560"/>
            <a:ext cx="4281957"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zh-CN" sz="40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b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幼圆"/>
              <a:cs typeface="+mn-cs"/>
            </a:endParaRPr>
          </a:p>
        </p:txBody>
      </p:sp>
      <mc:AlternateContent xmlns:mc="http://schemas.openxmlformats.org/markup-compatibility/2006" xmlns:a14="http://schemas.microsoft.com/office/drawing/2010/main">
        <mc:Choice Requires="a14">
          <p:sp>
            <p:nvSpPr>
              <p:cNvPr id="11" name="矩形 10"/>
              <p:cNvSpPr/>
              <p:nvPr/>
            </p:nvSpPr>
            <p:spPr>
              <a:xfrm>
                <a:off x="-765529" y="2015824"/>
                <a:ext cx="7478829" cy="228235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4400" b="0" i="1" u="none" strike="noStrike" kern="100" cap="none" spc="0" normalizeH="0" baseline="0" noProof="0" smtClean="0">
                          <a:ln>
                            <a:noFill/>
                          </a:ln>
                          <a:solidFill>
                            <a:srgbClr val="000000"/>
                          </a:solidFill>
                          <a:effectLst/>
                          <a:uLnTx/>
                          <a:uFillTx/>
                          <a:latin typeface="Cambria Math" panose="02040503050406030204" pitchFamily="18" charset="0"/>
                          <a:ea typeface="+mj-ea"/>
                          <a:cs typeface="Times New Roman" panose="02020603050405020304" pitchFamily="18" charset="0"/>
                        </a:rPr>
                        <m:t>𝑓</m:t>
                      </m:r>
                      <m:d>
                        <m:dPr>
                          <m:ctrlP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𝜉</m:t>
                          </m:r>
                        </m:e>
                      </m:d>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sSup>
                        <m:sSup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sSup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𝑓</m:t>
                          </m:r>
                        </m:e>
                        <m:sup>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sup>
                      </m:sSup>
                      <m:d>
                        <m:dPr>
                          <m:ctrlP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𝜉</m:t>
                          </m:r>
                        </m:e>
                      </m:d>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=0</m:t>
                      </m:r>
                    </m:oMath>
                  </m:oMathPara>
                </a14:m>
                <a:endParaRPr kumimoji="0" lang="en-US" altLang="zh-CN" sz="4400" b="0" i="1"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𝑓</m:t>
                      </m:r>
                      <m:d>
                        <m:d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𝑥</m:t>
                          </m:r>
                        </m:e>
                      </m:d>
                      <m:r>
                        <a:rPr kumimoji="0" lang="zh-CN" altLang="en-US" sz="4400" b="0" i="1" u="none" strike="noStrike" kern="100" cap="none" spc="0" normalizeH="0" baseline="0" noProof="0">
                          <a:ln>
                            <a:noFill/>
                          </a:ln>
                          <a:solidFill>
                            <a:srgbClr val="000000"/>
                          </a:solidFill>
                          <a:effectLst/>
                          <a:uLnTx/>
                          <a:uFillTx/>
                          <a:latin typeface="Cambria Math" panose="02040503050406030204" pitchFamily="18" charset="0"/>
                          <a:ea typeface="+mj-ea"/>
                          <a:cs typeface="微软雅黑" panose="020B0503020204020204" pitchFamily="34" charset="-122"/>
                        </a:rPr>
                        <m:t>−</m:t>
                      </m:r>
                      <m:sSup>
                        <m:sSup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sSup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𝑓</m:t>
                          </m:r>
                        </m:e>
                        <m:sup>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sup>
                      </m:sSup>
                      <m:d>
                        <m:d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𝑥</m:t>
                          </m:r>
                        </m:e>
                      </m:d>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=0</m:t>
                      </m:r>
                    </m:oMath>
                  </m:oMathPara>
                </a14:m>
                <a:endParaRPr kumimoji="0" lang="zh-CN" altLang="zh-CN" sz="44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𝑛𝑓</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𝜉</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𝜉</m:t>
                      </m:r>
                      <m:sSup>
                        <m:sSup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ctrlPr>
                        </m:sSup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𝑓</m:t>
                          </m:r>
                        </m:e>
                        <m:sup>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sup>
                      </m:sSup>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𝜉</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mj-ea"/>
                          <a:cs typeface="Times New Roman" panose="02020603050405020304" pitchFamily="18" charset="0"/>
                        </a:rPr>
                        <m:t>)=0.</m:t>
                      </m:r>
                    </m:oMath>
                  </m:oMathPara>
                </a14:m>
                <a:endParaRPr kumimoji="0" lang="zh-CN" altLang="zh-CN" sz="44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765529" y="2015824"/>
                <a:ext cx="7478829" cy="228235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283114" y="1909912"/>
                <a:ext cx="4244742" cy="212365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e</a:t>
                </a:r>
                <a:r>
                  <a:rPr kumimoji="0" lang="en-US" altLang="zh-CN" sz="4400" b="0" i="0" u="none" strike="noStrike" kern="100" cap="none" spc="0" normalizeH="0" baseline="3000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x</a:t>
                </a:r>
                <a14:m>
                  <m:oMath xmlns:m="http://schemas.openxmlformats.org/officeDocument/2006/math">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oMath>
                </a14:m>
                <a:endParaRPr kumimoji="0" lang="zh-CN"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e</a:t>
                </a:r>
                <a:r>
                  <a:rPr kumimoji="0" lang="en-US" altLang="zh-CN" sz="4400" b="0" i="0" u="none" strike="noStrike" kern="100" cap="none" spc="0" normalizeH="0" baseline="3000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zh-CN"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或</a:t>
                </a:r>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e</a:t>
                </a:r>
                <a:r>
                  <a:rPr kumimoji="0" lang="en-US" altLang="zh-CN" sz="4400" b="0" i="0" u="none" strike="noStrike" kern="100" cap="none" spc="0" normalizeH="0" baseline="3000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-x </a:t>
                </a:r>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oMath>
                </a14:m>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00" cap="none" spc="0" normalizeH="0" baseline="0" noProof="0" dirty="0" err="1">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x</a:t>
                </a:r>
                <a:r>
                  <a:rPr kumimoji="0" lang="en-US" altLang="zh-CN" sz="4400" b="0" i="0" u="none" strike="noStrike" kern="100" cap="none" spc="0" normalizeH="0" baseline="30000" noProof="0" dirty="0" err="1">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n</a:t>
                </a:r>
                <a:r>
                  <a:rPr kumimoji="0" lang="en-US"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14:m>
                  <m:oMath xmlns:m="http://schemas.openxmlformats.org/officeDocument/2006/math">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𝑓</m:t>
                    </m:r>
                    <m:d>
                      <m:dPr>
                        <m:ctrlPr>
                          <a:rPr kumimoji="0" lang="zh-CN" altLang="zh-CN" sz="4400" b="0" i="1" u="none" strike="noStrike" kern="1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4400" b="0" i="1" u="none" strike="noStrike" kern="1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Times New Roman" panose="02020603050405020304" pitchFamily="18" charset="0"/>
                          </a:rPr>
                          <m:t>𝑥</m:t>
                        </m:r>
                      </m:e>
                    </m:d>
                  </m:oMath>
                </a14:m>
                <a:endParaRPr kumimoji="0" lang="zh-CN" altLang="zh-CN" sz="440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283114" y="1909912"/>
                <a:ext cx="4244742" cy="2123658"/>
              </a:xfrm>
              <a:prstGeom prst="rect">
                <a:avLst/>
              </a:prstGeom>
              <a:blipFill rotWithShape="1">
                <a:blip r:embed="rId4"/>
                <a:stretch>
                  <a:fillRect l="-5891" t="-5731" b="-12607"/>
                </a:stretch>
              </a:blipFill>
            </p:spPr>
            <p:txBody>
              <a:bodyPr/>
              <a:lstStyle/>
              <a:p>
                <a:r>
                  <a:rPr lang="zh-CN" altLang="en-US">
                    <a:noFill/>
                  </a:rPr>
                  <a:t> </a:t>
                </a:r>
                <a:endParaRPr lang="zh-CN" altLang="en-US">
                  <a:noFill/>
                </a:endParaRPr>
              </a:p>
            </p:txBody>
          </p:sp>
        </mc:Fallback>
      </mc:AlternateContent>
      <p:cxnSp>
        <p:nvCxnSpPr>
          <p:cNvPr id="14" name="直接箭头连接符 13"/>
          <p:cNvCxnSpPr/>
          <p:nvPr/>
        </p:nvCxnSpPr>
        <p:spPr>
          <a:xfrm>
            <a:off x="5303519" y="4196614"/>
            <a:ext cx="177104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07588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3"/>
            <a:ext cx="12192000" cy="247369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66657"/>
            <a:ext cx="12192000" cy="4759693"/>
          </a:xfrm>
          <a:prstGeom prst="rect">
            <a:avLst/>
          </a:prstGeom>
        </p:spPr>
      </p:pic>
      <p:cxnSp>
        <p:nvCxnSpPr>
          <p:cNvPr id="3" name="直接连接符 2">
            <a:extLst>
              <a:ext uri="{FF2B5EF4-FFF2-40B4-BE49-F238E27FC236}">
                <a16:creationId xmlns:a16="http://schemas.microsoft.com/office/drawing/2014/main" id="{FB41EA4B-1808-4AE3-8384-3BD80E9016C1}"/>
              </a:ext>
            </a:extLst>
          </p:cNvPr>
          <p:cNvCxnSpPr/>
          <p:nvPr/>
        </p:nvCxnSpPr>
        <p:spPr>
          <a:xfrm>
            <a:off x="5399773" y="1145406"/>
            <a:ext cx="2156059" cy="0"/>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EC209204-124C-4550-AFF3-CB99DFC8C8D9}"/>
              </a:ext>
            </a:extLst>
          </p:cNvPr>
          <p:cNvCxnSpPr>
            <a:cxnSpLocks/>
          </p:cNvCxnSpPr>
          <p:nvPr/>
        </p:nvCxnSpPr>
        <p:spPr>
          <a:xfrm>
            <a:off x="6477802" y="1145406"/>
            <a:ext cx="0" cy="4812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9B88609-AD21-4A80-B90A-7D9610916860}"/>
                  </a:ext>
                </a:extLst>
              </p:cNvPr>
              <p:cNvSpPr txBox="1"/>
              <p:nvPr/>
            </p:nvSpPr>
            <p:spPr>
              <a:xfrm>
                <a:off x="5471962" y="1617045"/>
                <a:ext cx="2011680" cy="523220"/>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2800" i="1" kern="100">
                          <a:latin typeface="Cambria Math" panose="02040503050406030204" pitchFamily="18" charset="0"/>
                          <a:ea typeface="+mj-ea"/>
                          <a:cs typeface="Times New Roman" panose="02020603050405020304" pitchFamily="18" charset="0"/>
                        </a:rPr>
                        <m:t>𝑓</m:t>
                      </m:r>
                      <m:d>
                        <m:dPr>
                          <m:ctrlPr>
                            <a:rPr lang="zh-CN" altLang="zh-CN" sz="2800" i="1" kern="100">
                              <a:latin typeface="Cambria Math" panose="02040503050406030204" pitchFamily="18" charset="0"/>
                              <a:ea typeface="+mj-ea"/>
                              <a:cs typeface="Times New Roman" panose="02020603050405020304" pitchFamily="18" charset="0"/>
                            </a:rPr>
                          </m:ctrlPr>
                        </m:dPr>
                        <m:e>
                          <m:r>
                            <a:rPr lang="en-US" altLang="zh-CN" sz="2800" i="1" kern="100">
                              <a:latin typeface="Cambria Math" panose="02040503050406030204" pitchFamily="18" charset="0"/>
                              <a:ea typeface="+mj-ea"/>
                              <a:cs typeface="Times New Roman" panose="02020603050405020304" pitchFamily="18" charset="0"/>
                            </a:rPr>
                            <m:t>0</m:t>
                          </m:r>
                        </m:e>
                      </m:d>
                      <m:r>
                        <a:rPr lang="en-US" altLang="zh-CN" sz="2800" i="1" kern="100">
                          <a:latin typeface="Cambria Math" panose="02040503050406030204" pitchFamily="18" charset="0"/>
                          <a:ea typeface="+mj-ea"/>
                          <a:cs typeface="Times New Roman" panose="02020603050405020304" pitchFamily="18" charset="0"/>
                        </a:rPr>
                        <m:t>=0</m:t>
                      </m:r>
                    </m:oMath>
                  </m:oMathPara>
                </a14:m>
                <a:endParaRPr lang="zh-CN" altLang="zh-CN" sz="2800" kern="100" dirty="0">
                  <a:latin typeface="+mj-ea"/>
                  <a:ea typeface="+mj-ea"/>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19B88609-AD21-4A80-B90A-7D9610916860}"/>
                  </a:ext>
                </a:extLst>
              </p:cNvPr>
              <p:cNvSpPr txBox="1">
                <a:spLocks noRot="1" noChangeAspect="1" noMove="1" noResize="1" noEditPoints="1" noAdjustHandles="1" noChangeArrowheads="1" noChangeShapeType="1" noTextEdit="1"/>
              </p:cNvSpPr>
              <p:nvPr/>
            </p:nvSpPr>
            <p:spPr>
              <a:xfrm>
                <a:off x="5471962" y="1617045"/>
                <a:ext cx="2011680" cy="523220"/>
              </a:xfrm>
              <a:prstGeom prst="rect">
                <a:avLst/>
              </a:prstGeom>
              <a:blipFill>
                <a:blip r:embed="rId4"/>
                <a:stretch>
                  <a:fillRect/>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C72D10C3-8CAD-4B24-A66A-FF787744C3A4}"/>
              </a:ext>
            </a:extLst>
          </p:cNvPr>
          <p:cNvCxnSpPr/>
          <p:nvPr/>
        </p:nvCxnSpPr>
        <p:spPr>
          <a:xfrm>
            <a:off x="7834964" y="1309036"/>
            <a:ext cx="177104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09E0980-1BB9-4F72-899D-CD3CE74E97A3}"/>
              </a:ext>
            </a:extLst>
          </p:cNvPr>
          <p:cNvCxnSpPr/>
          <p:nvPr/>
        </p:nvCxnSpPr>
        <p:spPr>
          <a:xfrm>
            <a:off x="8720488" y="1309036"/>
            <a:ext cx="0" cy="4156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34CD2E4-304C-43FD-8706-1A25872E7B91}"/>
                  </a:ext>
                </a:extLst>
              </p:cNvPr>
              <p:cNvSpPr txBox="1"/>
              <p:nvPr/>
            </p:nvSpPr>
            <p:spPr>
              <a:xfrm>
                <a:off x="7831761" y="1576065"/>
                <a:ext cx="1771043" cy="523220"/>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2800" i="1" kern="100">
                          <a:latin typeface="Cambria Math" panose="02040503050406030204" pitchFamily="18" charset="0"/>
                          <a:ea typeface="+mj-ea"/>
                          <a:cs typeface="Times New Roman" panose="02020603050405020304" pitchFamily="18" charset="0"/>
                        </a:rPr>
                        <m:t>𝑓</m:t>
                      </m:r>
                      <m:d>
                        <m:dPr>
                          <m:ctrlPr>
                            <a:rPr lang="zh-CN" altLang="zh-CN" sz="2800" i="1" kern="100">
                              <a:latin typeface="Cambria Math" panose="02040503050406030204" pitchFamily="18" charset="0"/>
                              <a:ea typeface="+mj-ea"/>
                              <a:cs typeface="Times New Roman" panose="02020603050405020304" pitchFamily="18" charset="0"/>
                            </a:rPr>
                          </m:ctrlPr>
                        </m:dPr>
                        <m:e>
                          <m:r>
                            <a:rPr lang="en-US" altLang="zh-CN" sz="2800" i="1" kern="100">
                              <a:latin typeface="Cambria Math" panose="02040503050406030204" pitchFamily="18" charset="0"/>
                              <a:ea typeface="+mj-ea"/>
                              <a:cs typeface="Times New Roman" panose="02020603050405020304" pitchFamily="18" charset="0"/>
                            </a:rPr>
                            <m:t>1</m:t>
                          </m:r>
                        </m:e>
                      </m:d>
                      <m:r>
                        <a:rPr lang="en-US" altLang="zh-CN" sz="2800" i="1" kern="100">
                          <a:latin typeface="Cambria Math" panose="02040503050406030204" pitchFamily="18" charset="0"/>
                          <a:ea typeface="+mj-ea"/>
                          <a:cs typeface="Times New Roman" panose="02020603050405020304" pitchFamily="18" charset="0"/>
                        </a:rPr>
                        <m:t>=0</m:t>
                      </m:r>
                    </m:oMath>
                  </m:oMathPara>
                </a14:m>
                <a:endParaRPr lang="zh-CN" altLang="zh-CN" sz="2800" kern="100" dirty="0">
                  <a:latin typeface="+mj-ea"/>
                  <a:ea typeface="+mj-ea"/>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634CD2E4-304C-43FD-8706-1A25872E7B91}"/>
                  </a:ext>
                </a:extLst>
              </p:cNvPr>
              <p:cNvSpPr txBox="1">
                <a:spLocks noRot="1" noChangeAspect="1" noMove="1" noResize="1" noEditPoints="1" noAdjustHandles="1" noChangeArrowheads="1" noChangeShapeType="1" noTextEdit="1"/>
              </p:cNvSpPr>
              <p:nvPr/>
            </p:nvSpPr>
            <p:spPr>
              <a:xfrm>
                <a:off x="7831761" y="1576065"/>
                <a:ext cx="1771043" cy="523220"/>
              </a:xfrm>
              <a:prstGeom prst="rect">
                <a:avLst/>
              </a:prstGeom>
              <a:blipFill>
                <a:blip r:embed="rId5"/>
                <a:stretch>
                  <a:fillRect/>
                </a:stretch>
              </a:blipFill>
            </p:spPr>
            <p:txBody>
              <a:bodyPr/>
              <a:lstStyle/>
              <a:p>
                <a:r>
                  <a:rPr lang="zh-CN" altLang="en-US">
                    <a:noFill/>
                  </a:rPr>
                  <a:t> </a:t>
                </a:r>
              </a:p>
            </p:txBody>
          </p:sp>
        </mc:Fallback>
      </mc:AlternateContent>
      <p:sp>
        <p:nvSpPr>
          <p:cNvPr id="17" name="椭圆 16">
            <a:extLst>
              <a:ext uri="{FF2B5EF4-FFF2-40B4-BE49-F238E27FC236}">
                <a16:creationId xmlns:a16="http://schemas.microsoft.com/office/drawing/2014/main" id="{EA45F3A6-DF69-485C-814B-96841CE99A14}"/>
              </a:ext>
            </a:extLst>
          </p:cNvPr>
          <p:cNvSpPr/>
          <p:nvPr/>
        </p:nvSpPr>
        <p:spPr>
          <a:xfrm>
            <a:off x="2589196" y="1240419"/>
            <a:ext cx="2165679" cy="992642"/>
          </a:xfrm>
          <a:prstGeom prst="ellipse">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25DD654-C46A-4302-A4D8-1FDFB7400B4F}"/>
              </a:ext>
            </a:extLst>
          </p:cNvPr>
          <p:cNvSpPr/>
          <p:nvPr/>
        </p:nvSpPr>
        <p:spPr>
          <a:xfrm>
            <a:off x="1" y="2396511"/>
            <a:ext cx="12191999" cy="45617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9CA695D-C7D3-48D7-B6DC-B1ADEE0E0BC6}"/>
                  </a:ext>
                </a:extLst>
              </p:cNvPr>
              <p:cNvSpPr txBox="1"/>
              <p:nvPr/>
            </p:nvSpPr>
            <p:spPr>
              <a:xfrm>
                <a:off x="745957" y="2686328"/>
                <a:ext cx="3532471" cy="584775"/>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3200" i="1" kern="100" smtClean="0">
                          <a:latin typeface="Cambria Math" panose="02040503050406030204" pitchFamily="18" charset="0"/>
                          <a:ea typeface="+mj-ea"/>
                          <a:cs typeface="Times New Roman" panose="02020603050405020304" pitchFamily="18" charset="0"/>
                        </a:rPr>
                        <m:t>𝑓</m:t>
                      </m:r>
                      <m:r>
                        <a:rPr lang="en-US" altLang="zh-CN" sz="3200" i="1" kern="100" smtClean="0">
                          <a:latin typeface="Cambria Math" panose="02040503050406030204" pitchFamily="18" charset="0"/>
                          <a:ea typeface="+mj-ea"/>
                          <a:cs typeface="Times New Roman" panose="02020603050405020304" pitchFamily="18" charset="0"/>
                        </a:rPr>
                        <m:t>′</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b="0" i="1" kern="100" smtClean="0">
                              <a:latin typeface="Cambria Math" panose="02040503050406030204" pitchFamily="18" charset="0"/>
                              <a:ea typeface="+mj-ea"/>
                              <a:cs typeface="Times New Roman" panose="02020603050405020304" pitchFamily="18" charset="0"/>
                            </a:rPr>
                            <m:t>𝑥</m:t>
                          </m:r>
                        </m:e>
                      </m:d>
                      <m:r>
                        <a:rPr lang="zh-CN" altLang="en-US" sz="3200" i="1" kern="100">
                          <a:latin typeface="Cambria Math" panose="02040503050406030204" pitchFamily="18" charset="0"/>
                          <a:ea typeface="+mj-ea"/>
                          <a:cs typeface="微软雅黑" panose="020B0503020204020204" pitchFamily="34" charset="-122"/>
                        </a:rPr>
                        <m:t>−</m:t>
                      </m:r>
                      <m:r>
                        <a:rPr lang="en-US" altLang="zh-CN" sz="3200" b="0" i="1" kern="100" smtClean="0">
                          <a:latin typeface="Cambria Math" panose="02040503050406030204" pitchFamily="18" charset="0"/>
                          <a:ea typeface="+mj-ea"/>
                          <a:cs typeface="微软雅黑" panose="020B0503020204020204" pitchFamily="34" charset="-122"/>
                        </a:rPr>
                        <m:t>𝑥</m:t>
                      </m:r>
                      <m:r>
                        <a:rPr lang="en-US" altLang="zh-CN" sz="3200" i="1" kern="100">
                          <a:latin typeface="Cambria Math" panose="02040503050406030204" pitchFamily="18" charset="0"/>
                          <a:ea typeface="+mj-ea"/>
                          <a:cs typeface="微软雅黑" panose="020B0503020204020204" pitchFamily="34" charset="-122"/>
                        </a:rPr>
                        <m:t>𝑓</m:t>
                      </m:r>
                      <m:r>
                        <a:rPr lang="en-US" altLang="zh-CN" sz="3200" i="1" kern="100">
                          <a:latin typeface="Cambria Math" panose="02040503050406030204" pitchFamily="18" charset="0"/>
                          <a:ea typeface="+mj-ea"/>
                          <a:cs typeface="微软雅黑" panose="020B0503020204020204" pitchFamily="34" charset="-122"/>
                        </a:rPr>
                        <m:t>(</m:t>
                      </m:r>
                      <m:r>
                        <a:rPr lang="en-US" altLang="zh-CN" sz="3200" b="0" i="1" kern="100" smtClean="0">
                          <a:latin typeface="Cambria Math" panose="02040503050406030204" pitchFamily="18" charset="0"/>
                          <a:ea typeface="+mj-ea"/>
                          <a:cs typeface="微软雅黑" panose="020B0503020204020204" pitchFamily="34" charset="-122"/>
                        </a:rPr>
                        <m:t>𝑥</m:t>
                      </m:r>
                      <m:r>
                        <a:rPr lang="en-US" altLang="zh-CN" sz="3200" i="1" kern="100">
                          <a:latin typeface="Cambria Math" panose="02040503050406030204" pitchFamily="18" charset="0"/>
                          <a:ea typeface="+mj-ea"/>
                          <a:cs typeface="微软雅黑" panose="020B0503020204020204" pitchFamily="34" charset="-122"/>
                        </a:rPr>
                        <m:t>)</m:t>
                      </m:r>
                      <m:r>
                        <a:rPr lang="en-US" altLang="zh-CN" sz="3200" i="1" kern="100">
                          <a:latin typeface="Cambria Math" panose="02040503050406030204" pitchFamily="18" charset="0"/>
                          <a:ea typeface="+mj-ea"/>
                          <a:cs typeface="Times New Roman" panose="02020603050405020304" pitchFamily="18" charset="0"/>
                        </a:rPr>
                        <m:t>=0</m:t>
                      </m:r>
                    </m:oMath>
                  </m:oMathPara>
                </a14:m>
                <a:endParaRPr lang="zh-CN" altLang="zh-CN" sz="3200" kern="100" dirty="0">
                  <a:latin typeface="+mj-ea"/>
                  <a:ea typeface="+mj-ea"/>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E9CA695D-C7D3-48D7-B6DC-B1ADEE0E0BC6}"/>
                  </a:ext>
                </a:extLst>
              </p:cNvPr>
              <p:cNvSpPr txBox="1">
                <a:spLocks noRot="1" noChangeAspect="1" noMove="1" noResize="1" noEditPoints="1" noAdjustHandles="1" noChangeArrowheads="1" noChangeShapeType="1" noTextEdit="1"/>
              </p:cNvSpPr>
              <p:nvPr/>
            </p:nvSpPr>
            <p:spPr>
              <a:xfrm>
                <a:off x="745957" y="2686328"/>
                <a:ext cx="3532471"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051F5DF-50FF-45D5-B171-0C20069F56A0}"/>
                  </a:ext>
                </a:extLst>
              </p:cNvPr>
              <p:cNvSpPr txBox="1"/>
              <p:nvPr/>
            </p:nvSpPr>
            <p:spPr>
              <a:xfrm>
                <a:off x="5361270" y="2317685"/>
                <a:ext cx="2967783" cy="1207767"/>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3200" i="1" kern="100">
                              <a:latin typeface="Cambria Math" panose="02040503050406030204" pitchFamily="18" charset="0"/>
                              <a:ea typeface="+mj-ea"/>
                              <a:cs typeface="Times New Roman" panose="02020603050405020304" pitchFamily="18" charset="0"/>
                            </a:rPr>
                          </m:ctrlPr>
                        </m:fPr>
                        <m:num>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𝑓</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e>
                          </m:d>
                        </m:num>
                        <m:den>
                          <m:r>
                            <a:rPr lang="en-US" altLang="zh-CN" sz="3200" i="1" kern="100">
                              <a:latin typeface="Cambria Math" panose="02040503050406030204" pitchFamily="18" charset="0"/>
                              <a:ea typeface="+mj-ea"/>
                              <a:cs typeface="Times New Roman" panose="02020603050405020304" pitchFamily="18" charset="0"/>
                            </a:rPr>
                            <m:t> </m:t>
                          </m:r>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𝑥</m:t>
                          </m:r>
                          <m:r>
                            <a:rPr lang="en-US" altLang="zh-CN" sz="3200" i="1" kern="100">
                              <a:latin typeface="Cambria Math" panose="02040503050406030204" pitchFamily="18" charset="0"/>
                              <a:ea typeface="+mj-ea"/>
                              <a:cs typeface="Times New Roman" panose="02020603050405020304" pitchFamily="18" charset="0"/>
                            </a:rPr>
                            <m:t>)</m:t>
                          </m:r>
                        </m:den>
                      </m:f>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𝑥</m:t>
                      </m:r>
                      <m:r>
                        <a:rPr lang="en-US" altLang="zh-CN" sz="3200" i="1" kern="100">
                          <a:latin typeface="Cambria Math" panose="02040503050406030204" pitchFamily="18" charset="0"/>
                          <a:ea typeface="+mj-ea"/>
                          <a:cs typeface="Times New Roman" panose="02020603050405020304" pitchFamily="18" charset="0"/>
                        </a:rPr>
                        <m:t>=0</m:t>
                      </m:r>
                    </m:oMath>
                  </m:oMathPara>
                </a14:m>
                <a:endParaRPr lang="zh-CN" altLang="zh-CN" sz="3200" kern="100" dirty="0">
                  <a:latin typeface="+mj-ea"/>
                  <a:ea typeface="+mj-ea"/>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8051F5DF-50FF-45D5-B171-0C20069F56A0}"/>
                  </a:ext>
                </a:extLst>
              </p:cNvPr>
              <p:cNvSpPr txBox="1">
                <a:spLocks noRot="1" noChangeAspect="1" noMove="1" noResize="1" noEditPoints="1" noAdjustHandles="1" noChangeArrowheads="1" noChangeShapeType="1" noTextEdit="1"/>
              </p:cNvSpPr>
              <p:nvPr/>
            </p:nvSpPr>
            <p:spPr>
              <a:xfrm>
                <a:off x="5361270" y="2317685"/>
                <a:ext cx="2967783" cy="12077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F844594-455E-4BF1-A14F-BD3D49AD047E}"/>
                  </a:ext>
                </a:extLst>
              </p:cNvPr>
              <p:cNvSpPr txBox="1"/>
              <p:nvPr/>
            </p:nvSpPr>
            <p:spPr>
              <a:xfrm>
                <a:off x="7972916" y="3798606"/>
                <a:ext cx="3898242" cy="1014317"/>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unc>
                        <m:funcPr>
                          <m:ctrlPr>
                            <a:rPr lang="zh-CN" altLang="zh-CN" sz="3200" i="1" kern="100">
                              <a:latin typeface="Cambria Math" panose="02040503050406030204" pitchFamily="18" charset="0"/>
                              <a:ea typeface="+mj-ea"/>
                              <a:cs typeface="Times New Roman" panose="02020603050405020304" pitchFamily="18" charset="0"/>
                            </a:rPr>
                          </m:ctrlPr>
                        </m:funcPr>
                        <m:fName>
                          <m:r>
                            <m:rPr>
                              <m:sty m:val="p"/>
                            </m:rPr>
                            <a:rPr lang="en-US" altLang="zh-CN" sz="3200" kern="100">
                              <a:latin typeface="Cambria Math" panose="02040503050406030204" pitchFamily="18" charset="0"/>
                              <a:ea typeface="+mj-ea"/>
                              <a:cs typeface="Times New Roman" panose="02020603050405020304" pitchFamily="18" charset="0"/>
                            </a:rPr>
                            <m:t>ln</m:t>
                          </m:r>
                        </m:fName>
                        <m:e>
                          <m:r>
                            <a:rPr lang="en-US" altLang="zh-CN" sz="3200" i="1" kern="100">
                              <a:latin typeface="Cambria Math" panose="02040503050406030204" pitchFamily="18" charset="0"/>
                              <a:ea typeface="+mj-ea"/>
                              <a:cs typeface="Times New Roman" panose="02020603050405020304" pitchFamily="18" charset="0"/>
                            </a:rPr>
                            <m:t>𝑓</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e>
                          </m:d>
                          <m:r>
                            <a:rPr lang="en-US" altLang="zh-CN" sz="3200" i="1" kern="100">
                              <a:latin typeface="Cambria Math" panose="02040503050406030204" pitchFamily="18" charset="0"/>
                              <a:ea typeface="+mj-ea"/>
                              <a:cs typeface="Times New Roman" panose="02020603050405020304" pitchFamily="18" charset="0"/>
                            </a:rPr>
                            <m:t>−</m:t>
                          </m:r>
                          <m:f>
                            <m:fPr>
                              <m:ctrlPr>
                                <a:rPr lang="zh-CN" altLang="zh-CN" sz="3200" i="1" kern="100">
                                  <a:latin typeface="Cambria Math" panose="02040503050406030204" pitchFamily="18" charset="0"/>
                                  <a:ea typeface="+mj-ea"/>
                                  <a:cs typeface="Times New Roman" panose="02020603050405020304" pitchFamily="18" charset="0"/>
                                </a:rPr>
                              </m:ctrlPr>
                            </m:fPr>
                            <m:num>
                              <m:r>
                                <a:rPr lang="en-US" altLang="zh-CN" sz="3200" i="1" kern="100">
                                  <a:latin typeface="Cambria Math" panose="02040503050406030204" pitchFamily="18" charset="0"/>
                                  <a:ea typeface="+mj-ea"/>
                                  <a:cs typeface="Times New Roman" panose="02020603050405020304" pitchFamily="18" charset="0"/>
                                </a:rPr>
                                <m:t>1</m:t>
                              </m:r>
                            </m:num>
                            <m:den>
                              <m:r>
                                <a:rPr lang="en-US" altLang="zh-CN" sz="3200" i="1" kern="100">
                                  <a:latin typeface="Cambria Math" panose="02040503050406030204" pitchFamily="18" charset="0"/>
                                  <a:ea typeface="+mj-ea"/>
                                  <a:cs typeface="Times New Roman" panose="02020603050405020304" pitchFamily="18" charset="0"/>
                                </a:rPr>
                                <m:t>2</m:t>
                              </m:r>
                            </m:den>
                          </m:f>
                        </m:e>
                      </m:func>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𝑥</m:t>
                          </m:r>
                        </m:e>
                        <m:sup>
                          <m:r>
                            <a:rPr lang="en-US" altLang="zh-CN" sz="3200" i="1" kern="100">
                              <a:latin typeface="Cambria Math" panose="02040503050406030204" pitchFamily="18" charset="0"/>
                              <a:ea typeface="+mj-ea"/>
                              <a:cs typeface="Times New Roman" panose="02020603050405020304" pitchFamily="18" charset="0"/>
                            </a:rPr>
                            <m:t>2</m:t>
                          </m:r>
                        </m:sup>
                      </m:sSup>
                      <m:r>
                        <a:rPr lang="en-US" altLang="zh-CN" sz="3200" i="1" kern="100">
                          <a:latin typeface="Cambria Math" panose="02040503050406030204" pitchFamily="18" charset="0"/>
                          <a:ea typeface="+mj-ea"/>
                          <a:cs typeface="Times New Roman" panose="02020603050405020304" pitchFamily="18" charset="0"/>
                        </a:rPr>
                        <m:t>=0</m:t>
                      </m:r>
                    </m:oMath>
                  </m:oMathPara>
                </a14:m>
                <a:endParaRPr lang="zh-CN" altLang="zh-CN" sz="3200" kern="100" dirty="0">
                  <a:latin typeface="+mj-ea"/>
                  <a:ea typeface="+mj-ea"/>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7F844594-455E-4BF1-A14F-BD3D49AD047E}"/>
                  </a:ext>
                </a:extLst>
              </p:cNvPr>
              <p:cNvSpPr txBox="1">
                <a:spLocks noRot="1" noChangeAspect="1" noMove="1" noResize="1" noEditPoints="1" noAdjustHandles="1" noChangeArrowheads="1" noChangeShapeType="1" noTextEdit="1"/>
              </p:cNvSpPr>
              <p:nvPr/>
            </p:nvSpPr>
            <p:spPr>
              <a:xfrm>
                <a:off x="7972916" y="3798606"/>
                <a:ext cx="3898242" cy="101431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A42AC91-8CA1-429F-9C27-B73E80B1ACA9}"/>
                  </a:ext>
                </a:extLst>
              </p:cNvPr>
              <p:cNvSpPr txBox="1"/>
              <p:nvPr/>
            </p:nvSpPr>
            <p:spPr>
              <a:xfrm>
                <a:off x="3311090" y="3786602"/>
                <a:ext cx="2079057" cy="8195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zh-CN" altLang="zh-CN" sz="3200" i="1" smtClean="0">
                              <a:latin typeface="Cambria Math" panose="02040503050406030204" pitchFamily="18" charset="0"/>
                              <a:ea typeface="+mj-ea"/>
                            </a:rPr>
                          </m:ctrlPr>
                        </m:funcPr>
                        <m:fName>
                          <m:r>
                            <m:rPr>
                              <m:sty m:val="p"/>
                            </m:rPr>
                            <a:rPr lang="en-US" altLang="zh-CN" sz="3200">
                              <a:latin typeface="Cambria Math" panose="02040503050406030204" pitchFamily="18" charset="0"/>
                              <a:ea typeface="+mj-ea"/>
                              <a:cs typeface="Times New Roman" panose="02020603050405020304" pitchFamily="18" charset="0"/>
                            </a:rPr>
                            <m:t>ln</m:t>
                          </m:r>
                        </m:fName>
                        <m:e>
                          <m:sSup>
                            <m:sSupPr>
                              <m:ctrlPr>
                                <a:rPr lang="zh-CN" altLang="zh-CN" sz="3200" i="1">
                                  <a:latin typeface="Cambria Math" panose="02040503050406030204" pitchFamily="18" charset="0"/>
                                  <a:ea typeface="+mj-ea"/>
                                </a:rPr>
                              </m:ctrlPr>
                            </m:sSupPr>
                            <m:e>
                              <m:r>
                                <a:rPr lang="en-US" altLang="zh-CN" sz="3200" i="1">
                                  <a:latin typeface="Cambria Math" panose="02040503050406030204" pitchFamily="18" charset="0"/>
                                  <a:ea typeface="+mj-ea"/>
                                  <a:cs typeface="Times New Roman" panose="02020603050405020304" pitchFamily="18" charset="0"/>
                                </a:rPr>
                                <m:t>𝑓</m:t>
                              </m:r>
                              <m:r>
                                <a:rPr lang="en-US" altLang="zh-CN" sz="3200" i="1">
                                  <a:latin typeface="Cambria Math" panose="02040503050406030204" pitchFamily="18" charset="0"/>
                                  <a:ea typeface="+mj-ea"/>
                                  <a:cs typeface="Times New Roman" panose="02020603050405020304" pitchFamily="18" charset="0"/>
                                </a:rPr>
                                <m:t>(</m:t>
                              </m:r>
                              <m:r>
                                <a:rPr lang="en-US" altLang="zh-CN" sz="3200" i="1">
                                  <a:latin typeface="Cambria Math" panose="02040503050406030204" pitchFamily="18" charset="0"/>
                                  <a:ea typeface="+mj-ea"/>
                                  <a:cs typeface="Times New Roman" panose="02020603050405020304" pitchFamily="18" charset="0"/>
                                </a:rPr>
                                <m:t>𝑥</m:t>
                              </m:r>
                              <m:r>
                                <a:rPr lang="en-US" altLang="zh-CN" sz="3200" i="1">
                                  <a:latin typeface="Cambria Math" panose="02040503050406030204" pitchFamily="18" charset="0"/>
                                  <a:ea typeface="+mj-ea"/>
                                  <a:cs typeface="Times New Roman" panose="02020603050405020304" pitchFamily="18" charset="0"/>
                                </a:rPr>
                                <m:t>)</m:t>
                              </m:r>
                              <m:r>
                                <a:rPr lang="en-US" altLang="zh-CN" sz="3200" i="1">
                                  <a:latin typeface="Cambria Math" panose="02040503050406030204" pitchFamily="18" charset="0"/>
                                  <a:ea typeface="+mj-ea"/>
                                  <a:cs typeface="Times New Roman" panose="02020603050405020304" pitchFamily="18" charset="0"/>
                                </a:rPr>
                                <m:t>𝑒</m:t>
                              </m:r>
                            </m:e>
                            <m:sup>
                              <m:r>
                                <a:rPr lang="en-US" altLang="zh-CN" sz="3200" i="1">
                                  <a:latin typeface="Cambria Math" panose="02040503050406030204" pitchFamily="18" charset="0"/>
                                  <a:ea typeface="+mj-ea"/>
                                  <a:cs typeface="Times New Roman" panose="02020603050405020304" pitchFamily="18" charset="0"/>
                                </a:rPr>
                                <m:t>−</m:t>
                              </m:r>
                              <m:r>
                                <a:rPr lang="en-US" altLang="zh-CN" sz="3200" b="0" i="1" smtClean="0">
                                  <a:latin typeface="Cambria Math" panose="02040503050406030204" pitchFamily="18" charset="0"/>
                                  <a:ea typeface="+mj-ea"/>
                                  <a:cs typeface="Times New Roman" panose="02020603050405020304" pitchFamily="18" charset="0"/>
                                </a:rPr>
                                <m:t> </m:t>
                              </m:r>
                              <m:f>
                                <m:fPr>
                                  <m:ctrlPr>
                                    <a:rPr lang="zh-CN" altLang="zh-CN" sz="3200" i="1">
                                      <a:latin typeface="Cambria Math" panose="02040503050406030204" pitchFamily="18" charset="0"/>
                                      <a:ea typeface="+mj-ea"/>
                                    </a:rPr>
                                  </m:ctrlPr>
                                </m:fPr>
                                <m:num>
                                  <m:r>
                                    <a:rPr lang="en-US" altLang="zh-CN" sz="3200" i="1">
                                      <a:latin typeface="Cambria Math" panose="02040503050406030204" pitchFamily="18" charset="0"/>
                                      <a:ea typeface="+mj-ea"/>
                                      <a:cs typeface="Times New Roman" panose="02020603050405020304" pitchFamily="18" charset="0"/>
                                    </a:rPr>
                                    <m:t>1</m:t>
                                  </m:r>
                                </m:num>
                                <m:den>
                                  <m:r>
                                    <a:rPr lang="en-US" altLang="zh-CN" sz="3200" i="1">
                                      <a:latin typeface="Cambria Math" panose="02040503050406030204" pitchFamily="18" charset="0"/>
                                      <a:ea typeface="+mj-ea"/>
                                      <a:cs typeface="Times New Roman" panose="02020603050405020304" pitchFamily="18" charset="0"/>
                                    </a:rPr>
                                    <m:t>2</m:t>
                                  </m:r>
                                </m:den>
                              </m:f>
                              <m:sSup>
                                <m:sSupPr>
                                  <m:ctrlPr>
                                    <a:rPr lang="zh-CN" altLang="zh-CN" sz="3200" i="1">
                                      <a:latin typeface="Cambria Math" panose="02040503050406030204" pitchFamily="18" charset="0"/>
                                      <a:ea typeface="+mj-ea"/>
                                    </a:rPr>
                                  </m:ctrlPr>
                                </m:sSupPr>
                                <m:e>
                                  <m:r>
                                    <a:rPr lang="en-US" altLang="zh-CN" sz="3200" i="1">
                                      <a:latin typeface="Cambria Math" panose="02040503050406030204" pitchFamily="18" charset="0"/>
                                      <a:ea typeface="+mj-ea"/>
                                      <a:cs typeface="Times New Roman" panose="02020603050405020304" pitchFamily="18" charset="0"/>
                                    </a:rPr>
                                    <m:t>𝑥</m:t>
                                  </m:r>
                                </m:e>
                                <m:sup>
                                  <m:r>
                                    <a:rPr lang="en-US" altLang="zh-CN" sz="3200" i="1">
                                      <a:latin typeface="Cambria Math" panose="02040503050406030204" pitchFamily="18" charset="0"/>
                                      <a:ea typeface="+mj-ea"/>
                                      <a:cs typeface="Times New Roman" panose="02020603050405020304" pitchFamily="18" charset="0"/>
                                    </a:rPr>
                                    <m:t>2</m:t>
                                  </m:r>
                                </m:sup>
                              </m:sSup>
                            </m:sup>
                          </m:sSup>
                          <m:r>
                            <a:rPr lang="en-US" altLang="zh-CN" sz="3200" i="1">
                              <a:latin typeface="Cambria Math" panose="02040503050406030204" pitchFamily="18" charset="0"/>
                              <a:ea typeface="+mj-ea"/>
                              <a:cs typeface="Times New Roman" panose="02020603050405020304" pitchFamily="18" charset="0"/>
                            </a:rPr>
                            <m:t>=0</m:t>
                          </m:r>
                        </m:e>
                      </m:func>
                    </m:oMath>
                  </m:oMathPara>
                </a14:m>
                <a:endParaRPr lang="zh-CN" altLang="en-US" sz="3200" dirty="0">
                  <a:latin typeface="+mj-ea"/>
                  <a:ea typeface="+mj-ea"/>
                </a:endParaRPr>
              </a:p>
            </p:txBody>
          </p:sp>
        </mc:Choice>
        <mc:Fallback xmlns="">
          <p:sp>
            <p:nvSpPr>
              <p:cNvPr id="22" name="文本框 21">
                <a:extLst>
                  <a:ext uri="{FF2B5EF4-FFF2-40B4-BE49-F238E27FC236}">
                    <a16:creationId xmlns:a16="http://schemas.microsoft.com/office/drawing/2014/main" id="{CA42AC91-8CA1-429F-9C27-B73E80B1ACA9}"/>
                  </a:ext>
                </a:extLst>
              </p:cNvPr>
              <p:cNvSpPr txBox="1">
                <a:spLocks noRot="1" noChangeAspect="1" noMove="1" noResize="1" noEditPoints="1" noAdjustHandles="1" noChangeArrowheads="1" noChangeShapeType="1" noTextEdit="1"/>
              </p:cNvSpPr>
              <p:nvPr/>
            </p:nvSpPr>
            <p:spPr>
              <a:xfrm>
                <a:off x="3311090" y="3786602"/>
                <a:ext cx="2079057" cy="819583"/>
              </a:xfrm>
              <a:prstGeom prst="rect">
                <a:avLst/>
              </a:prstGeom>
              <a:blipFill>
                <a:blip r:embed="rId9"/>
                <a:stretch>
                  <a:fillRect r="-46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D6765E4-1297-410D-A972-7F833B3F5FCD}"/>
                  </a:ext>
                </a:extLst>
              </p:cNvPr>
              <p:cNvSpPr txBox="1"/>
              <p:nvPr/>
            </p:nvSpPr>
            <p:spPr>
              <a:xfrm>
                <a:off x="879905" y="5128427"/>
                <a:ext cx="4862370" cy="1092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zh-CN" sz="4400" i="1">
                              <a:latin typeface="Cambria Math" panose="02040503050406030204" pitchFamily="18" charset="0"/>
                              <a:ea typeface="+mj-ea"/>
                            </a:rPr>
                          </m:ctrlPr>
                        </m:sSupPr>
                        <m:e>
                          <m:r>
                            <a:rPr lang="en-US" altLang="zh-CN" sz="4400" i="1">
                              <a:latin typeface="Cambria Math" panose="02040503050406030204" pitchFamily="18" charset="0"/>
                              <a:ea typeface="+mj-ea"/>
                              <a:cs typeface="Times New Roman" panose="02020603050405020304" pitchFamily="18" charset="0"/>
                            </a:rPr>
                            <m:t>𝐹</m:t>
                          </m:r>
                          <m:d>
                            <m:dPr>
                              <m:ctrlPr>
                                <a:rPr lang="zh-CN" altLang="zh-CN" sz="4400" i="1">
                                  <a:latin typeface="Cambria Math" panose="02040503050406030204" pitchFamily="18" charset="0"/>
                                  <a:ea typeface="+mj-ea"/>
                                </a:rPr>
                              </m:ctrlPr>
                            </m:dPr>
                            <m:e>
                              <m:r>
                                <a:rPr lang="en-US" altLang="zh-CN" sz="4400" i="1">
                                  <a:latin typeface="Cambria Math" panose="02040503050406030204" pitchFamily="18" charset="0"/>
                                  <a:ea typeface="+mj-ea"/>
                                  <a:cs typeface="Times New Roman" panose="02020603050405020304" pitchFamily="18" charset="0"/>
                                </a:rPr>
                                <m:t>𝑥</m:t>
                              </m:r>
                            </m:e>
                          </m:d>
                          <m:r>
                            <a:rPr lang="en-US" altLang="zh-CN" sz="4400" i="1">
                              <a:latin typeface="Cambria Math" panose="02040503050406030204" pitchFamily="18" charset="0"/>
                              <a:ea typeface="+mj-ea"/>
                              <a:cs typeface="Times New Roman" panose="02020603050405020304" pitchFamily="18" charset="0"/>
                            </a:rPr>
                            <m:t>=</m:t>
                          </m:r>
                          <m:r>
                            <a:rPr lang="en-US" altLang="zh-CN" sz="4400" i="1">
                              <a:latin typeface="Cambria Math" panose="02040503050406030204" pitchFamily="18" charset="0"/>
                              <a:ea typeface="+mj-ea"/>
                              <a:cs typeface="Times New Roman" panose="02020603050405020304" pitchFamily="18" charset="0"/>
                            </a:rPr>
                            <m:t>𝑓</m:t>
                          </m:r>
                          <m:r>
                            <a:rPr lang="en-US" altLang="zh-CN" sz="4400" i="1">
                              <a:latin typeface="Cambria Math" panose="02040503050406030204" pitchFamily="18" charset="0"/>
                              <a:ea typeface="+mj-ea"/>
                              <a:cs typeface="Times New Roman" panose="02020603050405020304" pitchFamily="18" charset="0"/>
                            </a:rPr>
                            <m:t>(</m:t>
                          </m:r>
                          <m:r>
                            <a:rPr lang="en-US" altLang="zh-CN" sz="4400" i="1">
                              <a:latin typeface="Cambria Math" panose="02040503050406030204" pitchFamily="18" charset="0"/>
                              <a:ea typeface="+mj-ea"/>
                              <a:cs typeface="Times New Roman" panose="02020603050405020304" pitchFamily="18" charset="0"/>
                            </a:rPr>
                            <m:t>𝑥</m:t>
                          </m:r>
                          <m:r>
                            <a:rPr lang="en-US" altLang="zh-CN" sz="4400" i="1">
                              <a:latin typeface="Cambria Math" panose="02040503050406030204" pitchFamily="18" charset="0"/>
                              <a:ea typeface="+mj-ea"/>
                              <a:cs typeface="Times New Roman" panose="02020603050405020304" pitchFamily="18" charset="0"/>
                            </a:rPr>
                            <m:t>)</m:t>
                          </m:r>
                          <m:r>
                            <a:rPr lang="en-US" altLang="zh-CN" sz="4400" i="1">
                              <a:latin typeface="Cambria Math" panose="02040503050406030204" pitchFamily="18" charset="0"/>
                              <a:ea typeface="+mj-ea"/>
                              <a:cs typeface="Times New Roman" panose="02020603050405020304" pitchFamily="18" charset="0"/>
                            </a:rPr>
                            <m:t>𝑒</m:t>
                          </m:r>
                        </m:e>
                        <m:sup>
                          <m:r>
                            <a:rPr lang="en-US" altLang="zh-CN" sz="4400" i="1">
                              <a:latin typeface="Cambria Math" panose="02040503050406030204" pitchFamily="18" charset="0"/>
                              <a:ea typeface="+mj-ea"/>
                              <a:cs typeface="Times New Roman" panose="02020603050405020304" pitchFamily="18" charset="0"/>
                            </a:rPr>
                            <m:t>−</m:t>
                          </m:r>
                          <m:f>
                            <m:fPr>
                              <m:ctrlPr>
                                <a:rPr lang="zh-CN" altLang="zh-CN" sz="4400" i="1">
                                  <a:latin typeface="Cambria Math" panose="02040503050406030204" pitchFamily="18" charset="0"/>
                                  <a:ea typeface="+mj-ea"/>
                                </a:rPr>
                              </m:ctrlPr>
                            </m:fPr>
                            <m:num>
                              <m:r>
                                <a:rPr lang="en-US" altLang="zh-CN" sz="4400" i="1">
                                  <a:latin typeface="Cambria Math" panose="02040503050406030204" pitchFamily="18" charset="0"/>
                                  <a:ea typeface="+mj-ea"/>
                                  <a:cs typeface="Times New Roman" panose="02020603050405020304" pitchFamily="18" charset="0"/>
                                </a:rPr>
                                <m:t>1</m:t>
                              </m:r>
                            </m:num>
                            <m:den>
                              <m:r>
                                <a:rPr lang="en-US" altLang="zh-CN" sz="4400" i="1">
                                  <a:latin typeface="Cambria Math" panose="02040503050406030204" pitchFamily="18" charset="0"/>
                                  <a:ea typeface="+mj-ea"/>
                                  <a:cs typeface="Times New Roman" panose="02020603050405020304" pitchFamily="18" charset="0"/>
                                </a:rPr>
                                <m:t>2</m:t>
                              </m:r>
                            </m:den>
                          </m:f>
                          <m:sSup>
                            <m:sSupPr>
                              <m:ctrlPr>
                                <a:rPr lang="zh-CN" altLang="zh-CN" sz="4400" i="1">
                                  <a:latin typeface="Cambria Math" panose="02040503050406030204" pitchFamily="18" charset="0"/>
                                  <a:ea typeface="+mj-ea"/>
                                </a:rPr>
                              </m:ctrlPr>
                            </m:sSupPr>
                            <m:e>
                              <m:r>
                                <a:rPr lang="en-US" altLang="zh-CN" sz="4400" i="1">
                                  <a:latin typeface="Cambria Math" panose="02040503050406030204" pitchFamily="18" charset="0"/>
                                  <a:ea typeface="+mj-ea"/>
                                  <a:cs typeface="Times New Roman" panose="02020603050405020304" pitchFamily="18" charset="0"/>
                                </a:rPr>
                                <m:t>𝑥</m:t>
                              </m:r>
                            </m:e>
                            <m:sup>
                              <m:r>
                                <a:rPr lang="en-US" altLang="zh-CN" sz="4400" i="1">
                                  <a:latin typeface="Cambria Math" panose="02040503050406030204" pitchFamily="18" charset="0"/>
                                  <a:ea typeface="+mj-ea"/>
                                  <a:cs typeface="Times New Roman" panose="02020603050405020304" pitchFamily="18" charset="0"/>
                                </a:rPr>
                                <m:t>2</m:t>
                              </m:r>
                            </m:sup>
                          </m:sSup>
                        </m:sup>
                      </m:sSup>
                    </m:oMath>
                  </m:oMathPara>
                </a14:m>
                <a:endParaRPr lang="zh-CN" altLang="en-US" sz="4400" dirty="0">
                  <a:latin typeface="+mj-ea"/>
                  <a:ea typeface="+mj-ea"/>
                </a:endParaRPr>
              </a:p>
            </p:txBody>
          </p:sp>
        </mc:Choice>
        <mc:Fallback xmlns="">
          <p:sp>
            <p:nvSpPr>
              <p:cNvPr id="23" name="文本框 22">
                <a:extLst>
                  <a:ext uri="{FF2B5EF4-FFF2-40B4-BE49-F238E27FC236}">
                    <a16:creationId xmlns:a16="http://schemas.microsoft.com/office/drawing/2014/main" id="{CD6765E4-1297-410D-A972-7F833B3F5FCD}"/>
                  </a:ext>
                </a:extLst>
              </p:cNvPr>
              <p:cNvSpPr txBox="1">
                <a:spLocks noRot="1" noChangeAspect="1" noMove="1" noResize="1" noEditPoints="1" noAdjustHandles="1" noChangeArrowheads="1" noChangeShapeType="1" noTextEdit="1"/>
              </p:cNvSpPr>
              <p:nvPr/>
            </p:nvSpPr>
            <p:spPr>
              <a:xfrm>
                <a:off x="879905" y="5128427"/>
                <a:ext cx="4862370" cy="1092222"/>
              </a:xfrm>
              <a:prstGeom prst="rect">
                <a:avLst/>
              </a:prstGeom>
              <a:blipFill>
                <a:blip r:embed="rId10"/>
                <a:stretch>
                  <a:fillRect/>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48540CBC-7183-4943-A268-DE4B3183769C}"/>
              </a:ext>
            </a:extLst>
          </p:cNvPr>
          <p:cNvCxnSpPr>
            <a:cxnSpLocks/>
          </p:cNvCxnSpPr>
          <p:nvPr/>
        </p:nvCxnSpPr>
        <p:spPr>
          <a:xfrm flipH="1">
            <a:off x="2242686" y="2098307"/>
            <a:ext cx="582329" cy="6569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25D6083-C999-427A-8DF1-225D45705897}"/>
              </a:ext>
            </a:extLst>
          </p:cNvPr>
          <p:cNvSpPr txBox="1"/>
          <p:nvPr/>
        </p:nvSpPr>
        <p:spPr>
          <a:xfrm>
            <a:off x="2673412" y="2198574"/>
            <a:ext cx="1713297" cy="584775"/>
          </a:xfrm>
          <a:prstGeom prst="rect">
            <a:avLst/>
          </a:prstGeom>
          <a:noFill/>
        </p:spPr>
        <p:txBody>
          <a:bodyPr wrap="square" rtlCol="0">
            <a:spAutoFit/>
          </a:bodyPr>
          <a:lstStyle/>
          <a:p>
            <a:r>
              <a:rPr lang="zh-CN" altLang="en-US" sz="3200" dirty="0">
                <a:latin typeface="+mj-ea"/>
                <a:ea typeface="+mj-ea"/>
              </a:rPr>
              <a:t>移项</a:t>
            </a:r>
          </a:p>
        </p:txBody>
      </p:sp>
      <p:cxnSp>
        <p:nvCxnSpPr>
          <p:cNvPr id="29" name="直接箭头连接符 28">
            <a:extLst>
              <a:ext uri="{FF2B5EF4-FFF2-40B4-BE49-F238E27FC236}">
                <a16:creationId xmlns:a16="http://schemas.microsoft.com/office/drawing/2014/main" id="{9F89909F-F3FE-4862-B3E3-E8E28E5A5627}"/>
              </a:ext>
            </a:extLst>
          </p:cNvPr>
          <p:cNvCxnSpPr>
            <a:cxnSpLocks/>
          </p:cNvCxnSpPr>
          <p:nvPr/>
        </p:nvCxnSpPr>
        <p:spPr>
          <a:xfrm>
            <a:off x="4186989" y="3071398"/>
            <a:ext cx="128497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1BBC8E-789B-4ED2-96A8-87EF1E27D98E}"/>
              </a:ext>
            </a:extLst>
          </p:cNvPr>
          <p:cNvSpPr txBox="1"/>
          <p:nvPr/>
        </p:nvSpPr>
        <p:spPr>
          <a:xfrm>
            <a:off x="4268802" y="2462915"/>
            <a:ext cx="1121345" cy="584775"/>
          </a:xfrm>
          <a:prstGeom prst="rect">
            <a:avLst/>
          </a:prstGeom>
          <a:noFill/>
        </p:spPr>
        <p:txBody>
          <a:bodyPr wrap="square" rtlCol="0">
            <a:spAutoFit/>
          </a:bodyPr>
          <a:lstStyle/>
          <a:p>
            <a:r>
              <a:rPr lang="zh-CN" altLang="en-US" sz="3200" dirty="0">
                <a:latin typeface="+mj-ea"/>
                <a:ea typeface="+mj-ea"/>
              </a:rPr>
              <a:t>变形</a:t>
            </a:r>
          </a:p>
        </p:txBody>
      </p:sp>
      <p:cxnSp>
        <p:nvCxnSpPr>
          <p:cNvPr id="35" name="连接符: 肘形 34">
            <a:extLst>
              <a:ext uri="{FF2B5EF4-FFF2-40B4-BE49-F238E27FC236}">
                <a16:creationId xmlns:a16="http://schemas.microsoft.com/office/drawing/2014/main" id="{F20A63B8-8218-494D-B889-00ACE628CBDD}"/>
              </a:ext>
            </a:extLst>
          </p:cNvPr>
          <p:cNvCxnSpPr>
            <a:cxnSpLocks/>
          </p:cNvCxnSpPr>
          <p:nvPr/>
        </p:nvCxnSpPr>
        <p:spPr>
          <a:xfrm>
            <a:off x="8219975" y="2978715"/>
            <a:ext cx="2117558" cy="1071043"/>
          </a:xfrm>
          <a:prstGeom prst="bentConnector3">
            <a:avLst>
              <a:gd name="adj1" fmla="val 100455"/>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313889A-A33C-483D-B140-A2121E2837E4}"/>
              </a:ext>
            </a:extLst>
          </p:cNvPr>
          <p:cNvSpPr txBox="1"/>
          <p:nvPr/>
        </p:nvSpPr>
        <p:spPr>
          <a:xfrm>
            <a:off x="8717282" y="2329139"/>
            <a:ext cx="2239486" cy="584775"/>
          </a:xfrm>
          <a:prstGeom prst="rect">
            <a:avLst/>
          </a:prstGeom>
          <a:noFill/>
        </p:spPr>
        <p:txBody>
          <a:bodyPr wrap="square" rtlCol="0">
            <a:spAutoFit/>
          </a:bodyPr>
          <a:lstStyle/>
          <a:p>
            <a:r>
              <a:rPr lang="zh-CN" altLang="en-US" sz="3200" dirty="0">
                <a:latin typeface="+mj-ea"/>
                <a:ea typeface="+mj-ea"/>
              </a:rPr>
              <a:t>积分</a:t>
            </a:r>
          </a:p>
        </p:txBody>
      </p:sp>
      <p:cxnSp>
        <p:nvCxnSpPr>
          <p:cNvPr id="45" name="直接箭头连接符 44">
            <a:extLst>
              <a:ext uri="{FF2B5EF4-FFF2-40B4-BE49-F238E27FC236}">
                <a16:creationId xmlns:a16="http://schemas.microsoft.com/office/drawing/2014/main" id="{7702819E-6EA4-4416-AD21-F3E7462DDB90}"/>
              </a:ext>
            </a:extLst>
          </p:cNvPr>
          <p:cNvCxnSpPr>
            <a:cxnSpLocks/>
          </p:cNvCxnSpPr>
          <p:nvPr/>
        </p:nvCxnSpPr>
        <p:spPr>
          <a:xfrm flipH="1" flipV="1">
            <a:off x="6445711" y="4342369"/>
            <a:ext cx="1742174" cy="59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2A56978F-194F-40EC-861B-8BD1D6BB6E74}"/>
              </a:ext>
            </a:extLst>
          </p:cNvPr>
          <p:cNvSpPr txBox="1"/>
          <p:nvPr/>
        </p:nvSpPr>
        <p:spPr>
          <a:xfrm>
            <a:off x="6647846" y="3760641"/>
            <a:ext cx="1559294" cy="584775"/>
          </a:xfrm>
          <a:prstGeom prst="rect">
            <a:avLst/>
          </a:prstGeom>
          <a:noFill/>
        </p:spPr>
        <p:txBody>
          <a:bodyPr wrap="square" rtlCol="0">
            <a:spAutoFit/>
          </a:bodyPr>
          <a:lstStyle/>
          <a:p>
            <a:r>
              <a:rPr lang="zh-CN" altLang="en-US" sz="3200" dirty="0">
                <a:latin typeface="+mj-ea"/>
                <a:ea typeface="+mj-ea"/>
              </a:rPr>
              <a:t>去对数</a:t>
            </a:r>
          </a:p>
        </p:txBody>
      </p:sp>
      <p:cxnSp>
        <p:nvCxnSpPr>
          <p:cNvPr id="65" name="直接箭头连接符 64">
            <a:extLst>
              <a:ext uri="{FF2B5EF4-FFF2-40B4-BE49-F238E27FC236}">
                <a16:creationId xmlns:a16="http://schemas.microsoft.com/office/drawing/2014/main" id="{448E57BE-8C59-4BB4-903D-07A1A03584C6}"/>
              </a:ext>
            </a:extLst>
          </p:cNvPr>
          <p:cNvCxnSpPr/>
          <p:nvPr/>
        </p:nvCxnSpPr>
        <p:spPr>
          <a:xfrm flipH="1">
            <a:off x="5471962" y="4614023"/>
            <a:ext cx="514952" cy="70736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0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2000"/>
                                        <p:tgtEl>
                                          <p:spTgt spid="15"/>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circle(in)">
                                      <p:cBhvr>
                                        <p:cTn id="40" dur="2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circle(in)">
                                      <p:cBhvr>
                                        <p:cTn id="45" dur="2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circle(in)">
                                      <p:cBhvr>
                                        <p:cTn id="50" dur="2000"/>
                                        <p:tgtEl>
                                          <p:spTgt spid="25"/>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circle(in)">
                                      <p:cBhvr>
                                        <p:cTn id="53" dur="20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circle(in)">
                                      <p:cBhvr>
                                        <p:cTn id="58" dur="2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inVertical)">
                                      <p:cBhvr>
                                        <p:cTn id="63" dur="500"/>
                                        <p:tgtEl>
                                          <p:spTgt spid="31"/>
                                        </p:tgtEl>
                                      </p:cBhvr>
                                    </p:animEffect>
                                  </p:childTnLst>
                                </p:cTn>
                              </p:par>
                              <p:par>
                                <p:cTn id="64" presetID="16" presetClass="entr" presetSubtype="21"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barn(inVertical)">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barn(inVertical)">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arn(inVertical)">
                                      <p:cBhvr>
                                        <p:cTn id="76" dur="500"/>
                                        <p:tgtEl>
                                          <p:spTgt spid="43"/>
                                        </p:tgtEl>
                                      </p:cBhvr>
                                    </p:animEffect>
                                  </p:childTnLst>
                                </p:cTn>
                              </p:par>
                              <p:par>
                                <p:cTn id="77" presetID="16" presetClass="entr" presetSubtype="21"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arn(inVertical)">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barn(inVertical)">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barn(inVertical)">
                                      <p:cBhvr>
                                        <p:cTn id="89" dur="500"/>
                                        <p:tgtEl>
                                          <p:spTgt spid="45"/>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arn(inVertical)">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barn(inVertical)">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barn(inVertical)">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1"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1000"/>
                                        <p:tgtEl>
                                          <p:spTgt spid="23"/>
                                        </p:tgtEl>
                                      </p:cBhvr>
                                    </p:animEffect>
                                    <p:anim calcmode="lin" valueType="num">
                                      <p:cBhvr>
                                        <p:cTn id="108" dur="1000" fill="hold"/>
                                        <p:tgtEl>
                                          <p:spTgt spid="23"/>
                                        </p:tgtEl>
                                        <p:attrNameLst>
                                          <p:attrName>ppt_x</p:attrName>
                                        </p:attrNameLst>
                                      </p:cBhvr>
                                      <p:tavLst>
                                        <p:tav tm="0">
                                          <p:val>
                                            <p:strVal val="#ppt_x"/>
                                          </p:val>
                                        </p:tav>
                                        <p:tav tm="100000">
                                          <p:val>
                                            <p:strVal val="#ppt_x"/>
                                          </p:val>
                                        </p:tav>
                                      </p:tavLst>
                                    </p:anim>
                                    <p:anim calcmode="lin" valueType="num">
                                      <p:cBhvr>
                                        <p:cTn id="10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6" presetClass="emph" presetSubtype="0" fill="hold" grpId="0" nodeType="clickEffect">
                                  <p:stCondLst>
                                    <p:cond delay="0"/>
                                  </p:stCondLst>
                                  <p:childTnLst>
                                    <p:animScale>
                                      <p:cBhvr>
                                        <p:cTn id="113" dur="2000" fill="hold"/>
                                        <p:tgtEl>
                                          <p:spTgt spid="23"/>
                                        </p:tgtEl>
                                      </p:cBhvr>
                                      <p:by x="150000" y="150000"/>
                                    </p:animScale>
                                  </p:childTnLst>
                                </p:cTn>
                              </p:par>
                            </p:childTnLst>
                          </p:cTn>
                        </p:par>
                      </p:childTnLst>
                    </p:cTn>
                  </p:par>
                  <p:par>
                    <p:cTn id="114" fill="hold">
                      <p:stCondLst>
                        <p:cond delay="indefinite"/>
                      </p:stCondLst>
                      <p:childTnLst>
                        <p:par>
                          <p:cTn id="115" fill="hold">
                            <p:stCondLst>
                              <p:cond delay="0"/>
                            </p:stCondLst>
                            <p:childTnLst>
                              <p:par>
                                <p:cTn id="116" presetID="2" presetClass="exit" presetSubtype="4" fill="hold" grpId="1" nodeType="clickEffect">
                                  <p:stCondLst>
                                    <p:cond delay="0"/>
                                  </p:stCondLst>
                                  <p:childTnLst>
                                    <p:anim calcmode="lin" valueType="num">
                                      <p:cBhvr additive="base">
                                        <p:cTn id="117" dur="500"/>
                                        <p:tgtEl>
                                          <p:spTgt spid="18"/>
                                        </p:tgtEl>
                                        <p:attrNameLst>
                                          <p:attrName>ppt_x</p:attrName>
                                        </p:attrNameLst>
                                      </p:cBhvr>
                                      <p:tavLst>
                                        <p:tav tm="0">
                                          <p:val>
                                            <p:strVal val="ppt_x"/>
                                          </p:val>
                                        </p:tav>
                                        <p:tav tm="100000">
                                          <p:val>
                                            <p:strVal val="ppt_x"/>
                                          </p:val>
                                        </p:tav>
                                      </p:tavLst>
                                    </p:anim>
                                    <p:anim calcmode="lin" valueType="num">
                                      <p:cBhvr additive="base">
                                        <p:cTn id="118" dur="500"/>
                                        <p:tgtEl>
                                          <p:spTgt spid="18"/>
                                        </p:tgtEl>
                                        <p:attrNameLst>
                                          <p:attrName>ppt_y</p:attrName>
                                        </p:attrNameLst>
                                      </p:cBhvr>
                                      <p:tavLst>
                                        <p:tav tm="0">
                                          <p:val>
                                            <p:strVal val="ppt_y"/>
                                          </p:val>
                                        </p:tav>
                                        <p:tav tm="100000">
                                          <p:val>
                                            <p:strVal val="1+ppt_h/2"/>
                                          </p:val>
                                        </p:tav>
                                      </p:tavLst>
                                    </p:anim>
                                    <p:set>
                                      <p:cBhvr>
                                        <p:cTn id="119" dur="1" fill="hold">
                                          <p:stCondLst>
                                            <p:cond delay="499"/>
                                          </p:stCondLst>
                                        </p:cTn>
                                        <p:tgtEl>
                                          <p:spTgt spid="18"/>
                                        </p:tgtEl>
                                        <p:attrNameLst>
                                          <p:attrName>style.visibility</p:attrName>
                                        </p:attrNameLst>
                                      </p:cBhvr>
                                      <p:to>
                                        <p:strVal val="hidden"/>
                                      </p:to>
                                    </p:set>
                                  </p:childTnLst>
                                </p:cTn>
                              </p:par>
                              <p:par>
                                <p:cTn id="120" presetID="2" presetClass="exit" presetSubtype="4" fill="hold" nodeType="withEffect">
                                  <p:stCondLst>
                                    <p:cond delay="0"/>
                                  </p:stCondLst>
                                  <p:childTnLst>
                                    <p:anim calcmode="lin" valueType="num">
                                      <p:cBhvr additive="base">
                                        <p:cTn id="121" dur="500"/>
                                        <p:tgtEl>
                                          <p:spTgt spid="25"/>
                                        </p:tgtEl>
                                        <p:attrNameLst>
                                          <p:attrName>ppt_x</p:attrName>
                                        </p:attrNameLst>
                                      </p:cBhvr>
                                      <p:tavLst>
                                        <p:tav tm="0">
                                          <p:val>
                                            <p:strVal val="ppt_x"/>
                                          </p:val>
                                        </p:tav>
                                        <p:tav tm="100000">
                                          <p:val>
                                            <p:strVal val="ppt_x"/>
                                          </p:val>
                                        </p:tav>
                                      </p:tavLst>
                                    </p:anim>
                                    <p:anim calcmode="lin" valueType="num">
                                      <p:cBhvr additive="base">
                                        <p:cTn id="122" dur="500"/>
                                        <p:tgtEl>
                                          <p:spTgt spid="25"/>
                                        </p:tgtEl>
                                        <p:attrNameLst>
                                          <p:attrName>ppt_y</p:attrName>
                                        </p:attrNameLst>
                                      </p:cBhvr>
                                      <p:tavLst>
                                        <p:tav tm="0">
                                          <p:val>
                                            <p:strVal val="ppt_y"/>
                                          </p:val>
                                        </p:tav>
                                        <p:tav tm="100000">
                                          <p:val>
                                            <p:strVal val="1+ppt_h/2"/>
                                          </p:val>
                                        </p:tav>
                                      </p:tavLst>
                                    </p:anim>
                                    <p:set>
                                      <p:cBhvr>
                                        <p:cTn id="123" dur="1" fill="hold">
                                          <p:stCondLst>
                                            <p:cond delay="499"/>
                                          </p:stCondLst>
                                        </p:cTn>
                                        <p:tgtEl>
                                          <p:spTgt spid="25"/>
                                        </p:tgtEl>
                                        <p:attrNameLst>
                                          <p:attrName>style.visibility</p:attrName>
                                        </p:attrNameLst>
                                      </p:cBhvr>
                                      <p:to>
                                        <p:strVal val="hidden"/>
                                      </p:to>
                                    </p:set>
                                  </p:childTnLst>
                                </p:cTn>
                              </p:par>
                              <p:par>
                                <p:cTn id="124" presetID="2" presetClass="exit" presetSubtype="4" fill="hold" grpId="1" nodeType="withEffect">
                                  <p:stCondLst>
                                    <p:cond delay="0"/>
                                  </p:stCondLst>
                                  <p:childTnLst>
                                    <p:anim calcmode="lin" valueType="num">
                                      <p:cBhvr additive="base">
                                        <p:cTn id="125" dur="500"/>
                                        <p:tgtEl>
                                          <p:spTgt spid="27"/>
                                        </p:tgtEl>
                                        <p:attrNameLst>
                                          <p:attrName>ppt_x</p:attrName>
                                        </p:attrNameLst>
                                      </p:cBhvr>
                                      <p:tavLst>
                                        <p:tav tm="0">
                                          <p:val>
                                            <p:strVal val="ppt_x"/>
                                          </p:val>
                                        </p:tav>
                                        <p:tav tm="100000">
                                          <p:val>
                                            <p:strVal val="ppt_x"/>
                                          </p:val>
                                        </p:tav>
                                      </p:tavLst>
                                    </p:anim>
                                    <p:anim calcmode="lin" valueType="num">
                                      <p:cBhvr additive="base">
                                        <p:cTn id="126" dur="500"/>
                                        <p:tgtEl>
                                          <p:spTgt spid="27"/>
                                        </p:tgtEl>
                                        <p:attrNameLst>
                                          <p:attrName>ppt_y</p:attrName>
                                        </p:attrNameLst>
                                      </p:cBhvr>
                                      <p:tavLst>
                                        <p:tav tm="0">
                                          <p:val>
                                            <p:strVal val="ppt_y"/>
                                          </p:val>
                                        </p:tav>
                                        <p:tav tm="100000">
                                          <p:val>
                                            <p:strVal val="1+ppt_h/2"/>
                                          </p:val>
                                        </p:tav>
                                      </p:tavLst>
                                    </p:anim>
                                    <p:set>
                                      <p:cBhvr>
                                        <p:cTn id="127" dur="1" fill="hold">
                                          <p:stCondLst>
                                            <p:cond delay="499"/>
                                          </p:stCondLst>
                                        </p:cTn>
                                        <p:tgtEl>
                                          <p:spTgt spid="27"/>
                                        </p:tgtEl>
                                        <p:attrNameLst>
                                          <p:attrName>style.visibility</p:attrName>
                                        </p:attrNameLst>
                                      </p:cBhvr>
                                      <p:to>
                                        <p:strVal val="hidden"/>
                                      </p:to>
                                    </p:set>
                                  </p:childTnLst>
                                </p:cTn>
                              </p:par>
                              <p:par>
                                <p:cTn id="128" presetID="2" presetClass="exit" presetSubtype="4" fill="hold" grpId="1" nodeType="withEffect">
                                  <p:stCondLst>
                                    <p:cond delay="0"/>
                                  </p:stCondLst>
                                  <p:childTnLst>
                                    <p:anim calcmode="lin" valueType="num">
                                      <p:cBhvr additive="base">
                                        <p:cTn id="129" dur="500"/>
                                        <p:tgtEl>
                                          <p:spTgt spid="19"/>
                                        </p:tgtEl>
                                        <p:attrNameLst>
                                          <p:attrName>ppt_x</p:attrName>
                                        </p:attrNameLst>
                                      </p:cBhvr>
                                      <p:tavLst>
                                        <p:tav tm="0">
                                          <p:val>
                                            <p:strVal val="ppt_x"/>
                                          </p:val>
                                        </p:tav>
                                        <p:tav tm="100000">
                                          <p:val>
                                            <p:strVal val="ppt_x"/>
                                          </p:val>
                                        </p:tav>
                                      </p:tavLst>
                                    </p:anim>
                                    <p:anim calcmode="lin" valueType="num">
                                      <p:cBhvr additive="base">
                                        <p:cTn id="130" dur="500"/>
                                        <p:tgtEl>
                                          <p:spTgt spid="19"/>
                                        </p:tgtEl>
                                        <p:attrNameLst>
                                          <p:attrName>ppt_y</p:attrName>
                                        </p:attrNameLst>
                                      </p:cBhvr>
                                      <p:tavLst>
                                        <p:tav tm="0">
                                          <p:val>
                                            <p:strVal val="ppt_y"/>
                                          </p:val>
                                        </p:tav>
                                        <p:tav tm="100000">
                                          <p:val>
                                            <p:strVal val="1+ppt_h/2"/>
                                          </p:val>
                                        </p:tav>
                                      </p:tavLst>
                                    </p:anim>
                                    <p:set>
                                      <p:cBhvr>
                                        <p:cTn id="131" dur="1" fill="hold">
                                          <p:stCondLst>
                                            <p:cond delay="499"/>
                                          </p:stCondLst>
                                        </p:cTn>
                                        <p:tgtEl>
                                          <p:spTgt spid="19"/>
                                        </p:tgtEl>
                                        <p:attrNameLst>
                                          <p:attrName>style.visibility</p:attrName>
                                        </p:attrNameLst>
                                      </p:cBhvr>
                                      <p:to>
                                        <p:strVal val="hidden"/>
                                      </p:to>
                                    </p:set>
                                  </p:childTnLst>
                                </p:cTn>
                              </p:par>
                              <p:par>
                                <p:cTn id="132" presetID="2" presetClass="exit" presetSubtype="4" fill="hold" grpId="1" nodeType="withEffect">
                                  <p:stCondLst>
                                    <p:cond delay="0"/>
                                  </p:stCondLst>
                                  <p:childTnLst>
                                    <p:anim calcmode="lin" valueType="num">
                                      <p:cBhvr additive="base">
                                        <p:cTn id="133" dur="500"/>
                                        <p:tgtEl>
                                          <p:spTgt spid="31"/>
                                        </p:tgtEl>
                                        <p:attrNameLst>
                                          <p:attrName>ppt_x</p:attrName>
                                        </p:attrNameLst>
                                      </p:cBhvr>
                                      <p:tavLst>
                                        <p:tav tm="0">
                                          <p:val>
                                            <p:strVal val="ppt_x"/>
                                          </p:val>
                                        </p:tav>
                                        <p:tav tm="100000">
                                          <p:val>
                                            <p:strVal val="ppt_x"/>
                                          </p:val>
                                        </p:tav>
                                      </p:tavLst>
                                    </p:anim>
                                    <p:anim calcmode="lin" valueType="num">
                                      <p:cBhvr additive="base">
                                        <p:cTn id="134" dur="500"/>
                                        <p:tgtEl>
                                          <p:spTgt spid="31"/>
                                        </p:tgtEl>
                                        <p:attrNameLst>
                                          <p:attrName>ppt_y</p:attrName>
                                        </p:attrNameLst>
                                      </p:cBhvr>
                                      <p:tavLst>
                                        <p:tav tm="0">
                                          <p:val>
                                            <p:strVal val="ppt_y"/>
                                          </p:val>
                                        </p:tav>
                                        <p:tav tm="100000">
                                          <p:val>
                                            <p:strVal val="1+ppt_h/2"/>
                                          </p:val>
                                        </p:tav>
                                      </p:tavLst>
                                    </p:anim>
                                    <p:set>
                                      <p:cBhvr>
                                        <p:cTn id="135" dur="1" fill="hold">
                                          <p:stCondLst>
                                            <p:cond delay="499"/>
                                          </p:stCondLst>
                                        </p:cTn>
                                        <p:tgtEl>
                                          <p:spTgt spid="31"/>
                                        </p:tgtEl>
                                        <p:attrNameLst>
                                          <p:attrName>style.visibility</p:attrName>
                                        </p:attrNameLst>
                                      </p:cBhvr>
                                      <p:to>
                                        <p:strVal val="hidden"/>
                                      </p:to>
                                    </p:set>
                                  </p:childTnLst>
                                </p:cTn>
                              </p:par>
                              <p:par>
                                <p:cTn id="136" presetID="2" presetClass="exit" presetSubtype="4" fill="hold" nodeType="withEffect">
                                  <p:stCondLst>
                                    <p:cond delay="0"/>
                                  </p:stCondLst>
                                  <p:childTnLst>
                                    <p:anim calcmode="lin" valueType="num">
                                      <p:cBhvr additive="base">
                                        <p:cTn id="137" dur="500"/>
                                        <p:tgtEl>
                                          <p:spTgt spid="29"/>
                                        </p:tgtEl>
                                        <p:attrNameLst>
                                          <p:attrName>ppt_x</p:attrName>
                                        </p:attrNameLst>
                                      </p:cBhvr>
                                      <p:tavLst>
                                        <p:tav tm="0">
                                          <p:val>
                                            <p:strVal val="ppt_x"/>
                                          </p:val>
                                        </p:tav>
                                        <p:tav tm="100000">
                                          <p:val>
                                            <p:strVal val="ppt_x"/>
                                          </p:val>
                                        </p:tav>
                                      </p:tavLst>
                                    </p:anim>
                                    <p:anim calcmode="lin" valueType="num">
                                      <p:cBhvr additive="base">
                                        <p:cTn id="138" dur="500"/>
                                        <p:tgtEl>
                                          <p:spTgt spid="29"/>
                                        </p:tgtEl>
                                        <p:attrNameLst>
                                          <p:attrName>ppt_y</p:attrName>
                                        </p:attrNameLst>
                                      </p:cBhvr>
                                      <p:tavLst>
                                        <p:tav tm="0">
                                          <p:val>
                                            <p:strVal val="ppt_y"/>
                                          </p:val>
                                        </p:tav>
                                        <p:tav tm="100000">
                                          <p:val>
                                            <p:strVal val="1+ppt_h/2"/>
                                          </p:val>
                                        </p:tav>
                                      </p:tavLst>
                                    </p:anim>
                                    <p:set>
                                      <p:cBhvr>
                                        <p:cTn id="139" dur="1" fill="hold">
                                          <p:stCondLst>
                                            <p:cond delay="499"/>
                                          </p:stCondLst>
                                        </p:cTn>
                                        <p:tgtEl>
                                          <p:spTgt spid="29"/>
                                        </p:tgtEl>
                                        <p:attrNameLst>
                                          <p:attrName>style.visibility</p:attrName>
                                        </p:attrNameLst>
                                      </p:cBhvr>
                                      <p:to>
                                        <p:strVal val="hidden"/>
                                      </p:to>
                                    </p:set>
                                  </p:childTnLst>
                                </p:cTn>
                              </p:par>
                              <p:par>
                                <p:cTn id="140" presetID="2" presetClass="exit" presetSubtype="4" fill="hold" grpId="1" nodeType="withEffect">
                                  <p:stCondLst>
                                    <p:cond delay="0"/>
                                  </p:stCondLst>
                                  <p:childTnLst>
                                    <p:anim calcmode="lin" valueType="num">
                                      <p:cBhvr additive="base">
                                        <p:cTn id="141" dur="500"/>
                                        <p:tgtEl>
                                          <p:spTgt spid="20"/>
                                        </p:tgtEl>
                                        <p:attrNameLst>
                                          <p:attrName>ppt_x</p:attrName>
                                        </p:attrNameLst>
                                      </p:cBhvr>
                                      <p:tavLst>
                                        <p:tav tm="0">
                                          <p:val>
                                            <p:strVal val="ppt_x"/>
                                          </p:val>
                                        </p:tav>
                                        <p:tav tm="100000">
                                          <p:val>
                                            <p:strVal val="ppt_x"/>
                                          </p:val>
                                        </p:tav>
                                      </p:tavLst>
                                    </p:anim>
                                    <p:anim calcmode="lin" valueType="num">
                                      <p:cBhvr additive="base">
                                        <p:cTn id="142" dur="500"/>
                                        <p:tgtEl>
                                          <p:spTgt spid="20"/>
                                        </p:tgtEl>
                                        <p:attrNameLst>
                                          <p:attrName>ppt_y</p:attrName>
                                        </p:attrNameLst>
                                      </p:cBhvr>
                                      <p:tavLst>
                                        <p:tav tm="0">
                                          <p:val>
                                            <p:strVal val="ppt_y"/>
                                          </p:val>
                                        </p:tav>
                                        <p:tav tm="100000">
                                          <p:val>
                                            <p:strVal val="1+ppt_h/2"/>
                                          </p:val>
                                        </p:tav>
                                      </p:tavLst>
                                    </p:anim>
                                    <p:set>
                                      <p:cBhvr>
                                        <p:cTn id="143" dur="1" fill="hold">
                                          <p:stCondLst>
                                            <p:cond delay="499"/>
                                          </p:stCondLst>
                                        </p:cTn>
                                        <p:tgtEl>
                                          <p:spTgt spid="2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43"/>
                                        </p:tgtEl>
                                        <p:attrNameLst>
                                          <p:attrName>ppt_x</p:attrName>
                                        </p:attrNameLst>
                                      </p:cBhvr>
                                      <p:tavLst>
                                        <p:tav tm="0">
                                          <p:val>
                                            <p:strVal val="ppt_x"/>
                                          </p:val>
                                        </p:tav>
                                        <p:tav tm="100000">
                                          <p:val>
                                            <p:strVal val="ppt_x"/>
                                          </p:val>
                                        </p:tav>
                                      </p:tavLst>
                                    </p:anim>
                                    <p:anim calcmode="lin" valueType="num">
                                      <p:cBhvr additive="base">
                                        <p:cTn id="146" dur="500"/>
                                        <p:tgtEl>
                                          <p:spTgt spid="43"/>
                                        </p:tgtEl>
                                        <p:attrNameLst>
                                          <p:attrName>ppt_y</p:attrName>
                                        </p:attrNameLst>
                                      </p:cBhvr>
                                      <p:tavLst>
                                        <p:tav tm="0">
                                          <p:val>
                                            <p:strVal val="ppt_y"/>
                                          </p:val>
                                        </p:tav>
                                        <p:tav tm="100000">
                                          <p:val>
                                            <p:strVal val="1+ppt_h/2"/>
                                          </p:val>
                                        </p:tav>
                                      </p:tavLst>
                                    </p:anim>
                                    <p:set>
                                      <p:cBhvr>
                                        <p:cTn id="147" dur="1" fill="hold">
                                          <p:stCondLst>
                                            <p:cond delay="499"/>
                                          </p:stCondLst>
                                        </p:cTn>
                                        <p:tgtEl>
                                          <p:spTgt spid="43"/>
                                        </p:tgtEl>
                                        <p:attrNameLst>
                                          <p:attrName>style.visibility</p:attrName>
                                        </p:attrNameLst>
                                      </p:cBhvr>
                                      <p:to>
                                        <p:strVal val="hidden"/>
                                      </p:to>
                                    </p:set>
                                  </p:childTnLst>
                                </p:cTn>
                              </p:par>
                              <p:par>
                                <p:cTn id="148" presetID="2" presetClass="exit" presetSubtype="4" fill="hold" nodeType="withEffect">
                                  <p:stCondLst>
                                    <p:cond delay="0"/>
                                  </p:stCondLst>
                                  <p:childTnLst>
                                    <p:anim calcmode="lin" valueType="num">
                                      <p:cBhvr additive="base">
                                        <p:cTn id="149" dur="500"/>
                                        <p:tgtEl>
                                          <p:spTgt spid="35"/>
                                        </p:tgtEl>
                                        <p:attrNameLst>
                                          <p:attrName>ppt_x</p:attrName>
                                        </p:attrNameLst>
                                      </p:cBhvr>
                                      <p:tavLst>
                                        <p:tav tm="0">
                                          <p:val>
                                            <p:strVal val="ppt_x"/>
                                          </p:val>
                                        </p:tav>
                                        <p:tav tm="100000">
                                          <p:val>
                                            <p:strVal val="ppt_x"/>
                                          </p:val>
                                        </p:tav>
                                      </p:tavLst>
                                    </p:anim>
                                    <p:anim calcmode="lin" valueType="num">
                                      <p:cBhvr additive="base">
                                        <p:cTn id="150" dur="500"/>
                                        <p:tgtEl>
                                          <p:spTgt spid="35"/>
                                        </p:tgtEl>
                                        <p:attrNameLst>
                                          <p:attrName>ppt_y</p:attrName>
                                        </p:attrNameLst>
                                      </p:cBhvr>
                                      <p:tavLst>
                                        <p:tav tm="0">
                                          <p:val>
                                            <p:strVal val="ppt_y"/>
                                          </p:val>
                                        </p:tav>
                                        <p:tav tm="100000">
                                          <p:val>
                                            <p:strVal val="1+ppt_h/2"/>
                                          </p:val>
                                        </p:tav>
                                      </p:tavLst>
                                    </p:anim>
                                    <p:set>
                                      <p:cBhvr>
                                        <p:cTn id="151" dur="1" fill="hold">
                                          <p:stCondLst>
                                            <p:cond delay="499"/>
                                          </p:stCondLst>
                                        </p:cTn>
                                        <p:tgtEl>
                                          <p:spTgt spid="35"/>
                                        </p:tgtEl>
                                        <p:attrNameLst>
                                          <p:attrName>style.visibility</p:attrName>
                                        </p:attrNameLst>
                                      </p:cBhvr>
                                      <p:to>
                                        <p:strVal val="hidden"/>
                                      </p:to>
                                    </p:set>
                                  </p:childTnLst>
                                </p:cTn>
                              </p:par>
                              <p:par>
                                <p:cTn id="152" presetID="2" presetClass="exit" presetSubtype="4" fill="hold" grpId="1" nodeType="withEffect">
                                  <p:stCondLst>
                                    <p:cond delay="0"/>
                                  </p:stCondLst>
                                  <p:childTnLst>
                                    <p:anim calcmode="lin" valueType="num">
                                      <p:cBhvr additive="base">
                                        <p:cTn id="153" dur="500"/>
                                        <p:tgtEl>
                                          <p:spTgt spid="21"/>
                                        </p:tgtEl>
                                        <p:attrNameLst>
                                          <p:attrName>ppt_x</p:attrName>
                                        </p:attrNameLst>
                                      </p:cBhvr>
                                      <p:tavLst>
                                        <p:tav tm="0">
                                          <p:val>
                                            <p:strVal val="ppt_x"/>
                                          </p:val>
                                        </p:tav>
                                        <p:tav tm="100000">
                                          <p:val>
                                            <p:strVal val="ppt_x"/>
                                          </p:val>
                                        </p:tav>
                                      </p:tavLst>
                                    </p:anim>
                                    <p:anim calcmode="lin" valueType="num">
                                      <p:cBhvr additive="base">
                                        <p:cTn id="154" dur="500"/>
                                        <p:tgtEl>
                                          <p:spTgt spid="21"/>
                                        </p:tgtEl>
                                        <p:attrNameLst>
                                          <p:attrName>ppt_y</p:attrName>
                                        </p:attrNameLst>
                                      </p:cBhvr>
                                      <p:tavLst>
                                        <p:tav tm="0">
                                          <p:val>
                                            <p:strVal val="ppt_y"/>
                                          </p:val>
                                        </p:tav>
                                        <p:tav tm="100000">
                                          <p:val>
                                            <p:strVal val="1+ppt_h/2"/>
                                          </p:val>
                                        </p:tav>
                                      </p:tavLst>
                                    </p:anim>
                                    <p:set>
                                      <p:cBhvr>
                                        <p:cTn id="155" dur="1" fill="hold">
                                          <p:stCondLst>
                                            <p:cond delay="499"/>
                                          </p:stCondLst>
                                        </p:cTn>
                                        <p:tgtEl>
                                          <p:spTgt spid="21"/>
                                        </p:tgtEl>
                                        <p:attrNameLst>
                                          <p:attrName>style.visibility</p:attrName>
                                        </p:attrNameLst>
                                      </p:cBhvr>
                                      <p:to>
                                        <p:strVal val="hidden"/>
                                      </p:to>
                                    </p:set>
                                  </p:childTnLst>
                                </p:cTn>
                              </p:par>
                              <p:par>
                                <p:cTn id="156" presetID="2" presetClass="exit" presetSubtype="4" fill="hold" nodeType="withEffect">
                                  <p:stCondLst>
                                    <p:cond delay="0"/>
                                  </p:stCondLst>
                                  <p:childTnLst>
                                    <p:anim calcmode="lin" valueType="num">
                                      <p:cBhvr additive="base">
                                        <p:cTn id="157" dur="500"/>
                                        <p:tgtEl>
                                          <p:spTgt spid="45"/>
                                        </p:tgtEl>
                                        <p:attrNameLst>
                                          <p:attrName>ppt_x</p:attrName>
                                        </p:attrNameLst>
                                      </p:cBhvr>
                                      <p:tavLst>
                                        <p:tav tm="0">
                                          <p:val>
                                            <p:strVal val="ppt_x"/>
                                          </p:val>
                                        </p:tav>
                                        <p:tav tm="100000">
                                          <p:val>
                                            <p:strVal val="ppt_x"/>
                                          </p:val>
                                        </p:tav>
                                      </p:tavLst>
                                    </p:anim>
                                    <p:anim calcmode="lin" valueType="num">
                                      <p:cBhvr additive="base">
                                        <p:cTn id="158" dur="500"/>
                                        <p:tgtEl>
                                          <p:spTgt spid="45"/>
                                        </p:tgtEl>
                                        <p:attrNameLst>
                                          <p:attrName>ppt_y</p:attrName>
                                        </p:attrNameLst>
                                      </p:cBhvr>
                                      <p:tavLst>
                                        <p:tav tm="0">
                                          <p:val>
                                            <p:strVal val="ppt_y"/>
                                          </p:val>
                                        </p:tav>
                                        <p:tav tm="100000">
                                          <p:val>
                                            <p:strVal val="1+ppt_h/2"/>
                                          </p:val>
                                        </p:tav>
                                      </p:tavLst>
                                    </p:anim>
                                    <p:set>
                                      <p:cBhvr>
                                        <p:cTn id="159" dur="1" fill="hold">
                                          <p:stCondLst>
                                            <p:cond delay="499"/>
                                          </p:stCondLst>
                                        </p:cTn>
                                        <p:tgtEl>
                                          <p:spTgt spid="45"/>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49"/>
                                        </p:tgtEl>
                                        <p:attrNameLst>
                                          <p:attrName>ppt_x</p:attrName>
                                        </p:attrNameLst>
                                      </p:cBhvr>
                                      <p:tavLst>
                                        <p:tav tm="0">
                                          <p:val>
                                            <p:strVal val="ppt_x"/>
                                          </p:val>
                                        </p:tav>
                                        <p:tav tm="100000">
                                          <p:val>
                                            <p:strVal val="ppt_x"/>
                                          </p:val>
                                        </p:tav>
                                      </p:tavLst>
                                    </p:anim>
                                    <p:anim calcmode="lin" valueType="num">
                                      <p:cBhvr additive="base">
                                        <p:cTn id="162" dur="500"/>
                                        <p:tgtEl>
                                          <p:spTgt spid="49"/>
                                        </p:tgtEl>
                                        <p:attrNameLst>
                                          <p:attrName>ppt_y</p:attrName>
                                        </p:attrNameLst>
                                      </p:cBhvr>
                                      <p:tavLst>
                                        <p:tav tm="0">
                                          <p:val>
                                            <p:strVal val="ppt_y"/>
                                          </p:val>
                                        </p:tav>
                                        <p:tav tm="100000">
                                          <p:val>
                                            <p:strVal val="1+ppt_h/2"/>
                                          </p:val>
                                        </p:tav>
                                      </p:tavLst>
                                    </p:anim>
                                    <p:set>
                                      <p:cBhvr>
                                        <p:cTn id="163" dur="1" fill="hold">
                                          <p:stCondLst>
                                            <p:cond delay="499"/>
                                          </p:stCondLst>
                                        </p:cTn>
                                        <p:tgtEl>
                                          <p:spTgt spid="49"/>
                                        </p:tgtEl>
                                        <p:attrNameLst>
                                          <p:attrName>style.visibility</p:attrName>
                                        </p:attrNameLst>
                                      </p:cBhvr>
                                      <p:to>
                                        <p:strVal val="hidden"/>
                                      </p:to>
                                    </p:set>
                                  </p:childTnLst>
                                </p:cTn>
                              </p:par>
                              <p:par>
                                <p:cTn id="164" presetID="2" presetClass="exit" presetSubtype="4" fill="hold" grpId="1" nodeType="withEffect">
                                  <p:stCondLst>
                                    <p:cond delay="0"/>
                                  </p:stCondLst>
                                  <p:childTnLst>
                                    <p:anim calcmode="lin" valueType="num">
                                      <p:cBhvr additive="base">
                                        <p:cTn id="165" dur="500"/>
                                        <p:tgtEl>
                                          <p:spTgt spid="22"/>
                                        </p:tgtEl>
                                        <p:attrNameLst>
                                          <p:attrName>ppt_x</p:attrName>
                                        </p:attrNameLst>
                                      </p:cBhvr>
                                      <p:tavLst>
                                        <p:tav tm="0">
                                          <p:val>
                                            <p:strVal val="ppt_x"/>
                                          </p:val>
                                        </p:tav>
                                        <p:tav tm="100000">
                                          <p:val>
                                            <p:strVal val="ppt_x"/>
                                          </p:val>
                                        </p:tav>
                                      </p:tavLst>
                                    </p:anim>
                                    <p:anim calcmode="lin" valueType="num">
                                      <p:cBhvr additive="base">
                                        <p:cTn id="166" dur="500"/>
                                        <p:tgtEl>
                                          <p:spTgt spid="22"/>
                                        </p:tgtEl>
                                        <p:attrNameLst>
                                          <p:attrName>ppt_y</p:attrName>
                                        </p:attrNameLst>
                                      </p:cBhvr>
                                      <p:tavLst>
                                        <p:tav tm="0">
                                          <p:val>
                                            <p:strVal val="ppt_y"/>
                                          </p:val>
                                        </p:tav>
                                        <p:tav tm="100000">
                                          <p:val>
                                            <p:strVal val="1+ppt_h/2"/>
                                          </p:val>
                                        </p:tav>
                                      </p:tavLst>
                                    </p:anim>
                                    <p:set>
                                      <p:cBhvr>
                                        <p:cTn id="167" dur="1" fill="hold">
                                          <p:stCondLst>
                                            <p:cond delay="499"/>
                                          </p:stCondLst>
                                        </p:cTn>
                                        <p:tgtEl>
                                          <p:spTgt spid="22"/>
                                        </p:tgtEl>
                                        <p:attrNameLst>
                                          <p:attrName>style.visibility</p:attrName>
                                        </p:attrNameLst>
                                      </p:cBhvr>
                                      <p:to>
                                        <p:strVal val="hidden"/>
                                      </p:to>
                                    </p:set>
                                  </p:childTnLst>
                                </p:cTn>
                              </p:par>
                              <p:par>
                                <p:cTn id="168" presetID="2" presetClass="exit" presetSubtype="4" fill="hold" nodeType="withEffect">
                                  <p:stCondLst>
                                    <p:cond delay="0"/>
                                  </p:stCondLst>
                                  <p:childTnLst>
                                    <p:anim calcmode="lin" valueType="num">
                                      <p:cBhvr additive="base">
                                        <p:cTn id="169" dur="500"/>
                                        <p:tgtEl>
                                          <p:spTgt spid="65"/>
                                        </p:tgtEl>
                                        <p:attrNameLst>
                                          <p:attrName>ppt_x</p:attrName>
                                        </p:attrNameLst>
                                      </p:cBhvr>
                                      <p:tavLst>
                                        <p:tav tm="0">
                                          <p:val>
                                            <p:strVal val="ppt_x"/>
                                          </p:val>
                                        </p:tav>
                                        <p:tav tm="100000">
                                          <p:val>
                                            <p:strVal val="ppt_x"/>
                                          </p:val>
                                        </p:tav>
                                      </p:tavLst>
                                    </p:anim>
                                    <p:anim calcmode="lin" valueType="num">
                                      <p:cBhvr additive="base">
                                        <p:cTn id="170" dur="500"/>
                                        <p:tgtEl>
                                          <p:spTgt spid="65"/>
                                        </p:tgtEl>
                                        <p:attrNameLst>
                                          <p:attrName>ppt_y</p:attrName>
                                        </p:attrNameLst>
                                      </p:cBhvr>
                                      <p:tavLst>
                                        <p:tav tm="0">
                                          <p:val>
                                            <p:strVal val="ppt_y"/>
                                          </p:val>
                                        </p:tav>
                                        <p:tav tm="100000">
                                          <p:val>
                                            <p:strVal val="1+ppt_h/2"/>
                                          </p:val>
                                        </p:tav>
                                      </p:tavLst>
                                    </p:anim>
                                    <p:set>
                                      <p:cBhvr>
                                        <p:cTn id="171" dur="1" fill="hold">
                                          <p:stCondLst>
                                            <p:cond delay="499"/>
                                          </p:stCondLst>
                                        </p:cTn>
                                        <p:tgtEl>
                                          <p:spTgt spid="65"/>
                                        </p:tgtEl>
                                        <p:attrNameLst>
                                          <p:attrName>style.visibility</p:attrName>
                                        </p:attrNameLst>
                                      </p:cBhvr>
                                      <p:to>
                                        <p:strVal val="hidden"/>
                                      </p:to>
                                    </p:set>
                                  </p:childTnLst>
                                </p:cTn>
                              </p:par>
                              <p:par>
                                <p:cTn id="172" presetID="2" presetClass="exit" presetSubtype="4" fill="hold" grpId="2" nodeType="withEffect">
                                  <p:stCondLst>
                                    <p:cond delay="0"/>
                                  </p:stCondLst>
                                  <p:childTnLst>
                                    <p:anim calcmode="lin" valueType="num">
                                      <p:cBhvr additive="base">
                                        <p:cTn id="173" dur="500"/>
                                        <p:tgtEl>
                                          <p:spTgt spid="23"/>
                                        </p:tgtEl>
                                        <p:attrNameLst>
                                          <p:attrName>ppt_x</p:attrName>
                                        </p:attrNameLst>
                                      </p:cBhvr>
                                      <p:tavLst>
                                        <p:tav tm="0">
                                          <p:val>
                                            <p:strVal val="ppt_x"/>
                                          </p:val>
                                        </p:tav>
                                        <p:tav tm="100000">
                                          <p:val>
                                            <p:strVal val="ppt_x"/>
                                          </p:val>
                                        </p:tav>
                                      </p:tavLst>
                                    </p:anim>
                                    <p:anim calcmode="lin" valueType="num">
                                      <p:cBhvr additive="base">
                                        <p:cTn id="174" dur="500"/>
                                        <p:tgtEl>
                                          <p:spTgt spid="23"/>
                                        </p:tgtEl>
                                        <p:attrNameLst>
                                          <p:attrName>ppt_y</p:attrName>
                                        </p:attrNameLst>
                                      </p:cBhvr>
                                      <p:tavLst>
                                        <p:tav tm="0">
                                          <p:val>
                                            <p:strVal val="ppt_y"/>
                                          </p:val>
                                        </p:tav>
                                        <p:tav tm="100000">
                                          <p:val>
                                            <p:strVal val="1+ppt_h/2"/>
                                          </p:val>
                                        </p:tav>
                                      </p:tavLst>
                                    </p:anim>
                                    <p:set>
                                      <p:cBhvr>
                                        <p:cTn id="175" dur="1" fill="hold">
                                          <p:stCondLst>
                                            <p:cond delay="499"/>
                                          </p:stCondLst>
                                        </p:cTn>
                                        <p:tgtEl>
                                          <p:spTgt spid="23"/>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1"/>
                                        </p:tgtEl>
                                        <p:attrNameLst>
                                          <p:attrName>style.visibility</p:attrName>
                                        </p:attrNameLst>
                                      </p:cBhvr>
                                      <p:to>
                                        <p:strVal val="visible"/>
                                      </p:to>
                                    </p:set>
                                    <p:anim calcmode="lin" valueType="num">
                                      <p:cBhvr additive="base">
                                        <p:cTn id="180" dur="500" fill="hold"/>
                                        <p:tgtEl>
                                          <p:spTgt spid="11"/>
                                        </p:tgtEl>
                                        <p:attrNameLst>
                                          <p:attrName>ppt_x</p:attrName>
                                        </p:attrNameLst>
                                      </p:cBhvr>
                                      <p:tavLst>
                                        <p:tav tm="0">
                                          <p:val>
                                            <p:strVal val="#ppt_x"/>
                                          </p:val>
                                        </p:tav>
                                        <p:tav tm="100000">
                                          <p:val>
                                            <p:strVal val="#ppt_x"/>
                                          </p:val>
                                        </p:tav>
                                      </p:tavLst>
                                    </p:anim>
                                    <p:anim calcmode="lin" valueType="num">
                                      <p:cBhvr additive="base">
                                        <p:cTn id="18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animBg="1"/>
      <p:bldP spid="18" grpId="0" animBg="1"/>
      <p:bldP spid="18" grpId="1" animBg="1"/>
      <p:bldP spid="19" grpId="0"/>
      <p:bldP spid="19" grpId="1"/>
      <p:bldP spid="20" grpId="0"/>
      <p:bldP spid="20" grpId="1"/>
      <p:bldP spid="21" grpId="0"/>
      <p:bldP spid="21" grpId="1"/>
      <p:bldP spid="22" grpId="0"/>
      <p:bldP spid="22" grpId="1"/>
      <p:bldP spid="23" grpId="0"/>
      <p:bldP spid="23" grpId="1"/>
      <p:bldP spid="23" grpId="2"/>
      <p:bldP spid="27" grpId="0"/>
      <p:bldP spid="27" grpId="1"/>
      <p:bldP spid="31" grpId="0"/>
      <p:bldP spid="31" grpId="1"/>
      <p:bldP spid="43" grpId="0"/>
      <p:bldP spid="43" grpId="1"/>
      <p:bldP spid="49" grpId="0"/>
      <p:bldP spid="49"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713297"/>
          </a:xfrm>
          <a:prstGeom prst="rect">
            <a:avLst/>
          </a:prstGeom>
        </p:spPr>
      </p:pic>
      <p:sp>
        <p:nvSpPr>
          <p:cNvPr id="2" name="矩形 1">
            <a:extLst>
              <a:ext uri="{FF2B5EF4-FFF2-40B4-BE49-F238E27FC236}">
                <a16:creationId xmlns:a16="http://schemas.microsoft.com/office/drawing/2014/main" id="{6B3044BB-48EA-451A-8918-D3B7E419EC55}"/>
              </a:ext>
            </a:extLst>
          </p:cNvPr>
          <p:cNvSpPr/>
          <p:nvPr/>
        </p:nvSpPr>
        <p:spPr>
          <a:xfrm>
            <a:off x="0" y="1713297"/>
            <a:ext cx="12192000" cy="51447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ABBE34-34FB-4BBF-B33E-A2339CF39473}"/>
                  </a:ext>
                </a:extLst>
              </p:cNvPr>
              <p:cNvSpPr txBox="1"/>
              <p:nvPr/>
            </p:nvSpPr>
            <p:spPr>
              <a:xfrm>
                <a:off x="510139" y="1915427"/>
                <a:ext cx="10193154" cy="1077218"/>
              </a:xfrm>
              <a:prstGeom prst="rect">
                <a:avLst/>
              </a:prstGeom>
              <a:noFill/>
            </p:spPr>
            <p:txBody>
              <a:bodyPr wrap="square" rtlCol="0">
                <a:spAutoFit/>
              </a:bodyPr>
              <a:lstStyle/>
              <a:p>
                <a:pPr algn="just">
                  <a:spcAft>
                    <a:spcPts val="0"/>
                  </a:spcAft>
                </a:pPr>
                <a:r>
                  <a:rPr lang="zh-CN" altLang="zh-CN" sz="3200" kern="100" dirty="0">
                    <a:latin typeface="+mj-ea"/>
                    <a:ea typeface="+mj-ea"/>
                    <a:cs typeface="Times New Roman" panose="02020603050405020304" pitchFamily="18" charset="0"/>
                  </a:rPr>
                  <a:t>解：依题意，得</a:t>
                </a:r>
                <a14:m>
                  <m:oMath xmlns:m="http://schemas.openxmlformats.org/officeDocument/2006/math">
                    <m:r>
                      <a:rPr lang="en-US" altLang="zh-CN" sz="3200" i="1" kern="100">
                        <a:latin typeface="Cambria Math" panose="02040503050406030204" pitchFamily="18" charset="0"/>
                        <a:ea typeface="+mj-ea"/>
                        <a:cs typeface="Times New Roman" panose="02020603050405020304" pitchFamily="18" charset="0"/>
                      </a:rPr>
                      <m:t>𝐹</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1</m:t>
                        </m:r>
                      </m:e>
                    </m:d>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𝐹</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2</m:t>
                        </m:r>
                      </m:e>
                    </m:d>
                    <m:r>
                      <a:rPr lang="en-US" altLang="zh-CN" sz="3200" i="1" kern="100">
                        <a:latin typeface="Cambria Math" panose="02040503050406030204" pitchFamily="18" charset="0"/>
                        <a:ea typeface="+mj-ea"/>
                        <a:cs typeface="Times New Roman" panose="02020603050405020304" pitchFamily="18" charset="0"/>
                      </a:rPr>
                      <m:t>=0</m:t>
                    </m:r>
                  </m:oMath>
                </a14:m>
                <a:r>
                  <a:rPr lang="en-US" altLang="zh-CN" sz="3200" kern="100" dirty="0">
                    <a:latin typeface="+mj-ea"/>
                    <a:ea typeface="+mj-ea"/>
                    <a:cs typeface="Times New Roman" panose="02020603050405020304" pitchFamily="18" charset="0"/>
                  </a:rPr>
                  <a:t>,</a:t>
                </a:r>
                <a:r>
                  <a:rPr lang="zh-CN" altLang="zh-CN" sz="3200" kern="100" dirty="0">
                    <a:latin typeface="+mj-ea"/>
                    <a:ea typeface="+mj-ea"/>
                    <a:cs typeface="Times New Roman" panose="02020603050405020304" pitchFamily="18" charset="0"/>
                  </a:rPr>
                  <a:t>而</a:t>
                </a:r>
                <a14:m>
                  <m:oMath xmlns:m="http://schemas.openxmlformats.org/officeDocument/2006/math">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𝑥</m:t>
                    </m:r>
                    <m:r>
                      <a:rPr lang="en-US" altLang="zh-CN" sz="3200" i="1" kern="100">
                        <a:latin typeface="Cambria Math" panose="02040503050406030204" pitchFamily="18" charset="0"/>
                        <a:ea typeface="+mj-ea"/>
                        <a:cs typeface="Times New Roman" panose="02020603050405020304" pitchFamily="18" charset="0"/>
                      </a:rPr>
                      <m:t>)</m:t>
                    </m:r>
                  </m:oMath>
                </a14:m>
                <a:r>
                  <a:rPr lang="zh-CN" altLang="zh-CN" sz="3200" kern="100" dirty="0">
                    <a:latin typeface="+mj-ea"/>
                    <a:ea typeface="+mj-ea"/>
                    <a:cs typeface="Times New Roman" panose="02020603050405020304" pitchFamily="18" charset="0"/>
                  </a:rPr>
                  <a:t>在</a:t>
                </a:r>
                <a:r>
                  <a:rPr lang="en-US" altLang="zh-CN" sz="3200" kern="100" dirty="0">
                    <a:latin typeface="+mj-ea"/>
                    <a:ea typeface="+mj-ea"/>
                    <a:cs typeface="Times New Roman" panose="02020603050405020304" pitchFamily="18" charset="0"/>
                  </a:rPr>
                  <a:t>[1,2]</a:t>
                </a:r>
                <a:r>
                  <a:rPr lang="zh-CN" altLang="zh-CN" sz="3200" kern="100" dirty="0">
                    <a:latin typeface="+mj-ea"/>
                    <a:ea typeface="+mj-ea"/>
                    <a:cs typeface="Times New Roman" panose="02020603050405020304" pitchFamily="18" charset="0"/>
                  </a:rPr>
                  <a:t>内具有一阶连续导数，则</a:t>
                </a:r>
                <a14:m>
                  <m:oMath xmlns:m="http://schemas.openxmlformats.org/officeDocument/2006/math">
                    <m:r>
                      <a:rPr lang="en-US" altLang="zh-CN" sz="3200" i="1" kern="100">
                        <a:latin typeface="Cambria Math" panose="02040503050406030204" pitchFamily="18" charset="0"/>
                        <a:ea typeface="+mj-ea"/>
                        <a:cs typeface="Times New Roman" panose="02020603050405020304" pitchFamily="18" charset="0"/>
                      </a:rPr>
                      <m:t>𝐹</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𝑥</m:t>
                    </m:r>
                    <m:r>
                      <a:rPr lang="en-US" altLang="zh-CN" sz="3200" i="1" kern="100">
                        <a:latin typeface="Cambria Math" panose="02040503050406030204" pitchFamily="18" charset="0"/>
                        <a:ea typeface="+mj-ea"/>
                        <a:cs typeface="Times New Roman" panose="02020603050405020304" pitchFamily="18" charset="0"/>
                      </a:rPr>
                      <m:t>)</m:t>
                    </m:r>
                  </m:oMath>
                </a14:m>
                <a:r>
                  <a:rPr lang="zh-CN" altLang="zh-CN" sz="3200" kern="100" dirty="0">
                    <a:latin typeface="+mj-ea"/>
                    <a:ea typeface="+mj-ea"/>
                    <a:cs typeface="Times New Roman" panose="02020603050405020304" pitchFamily="18" charset="0"/>
                  </a:rPr>
                  <a:t>在</a:t>
                </a:r>
                <a:r>
                  <a:rPr lang="en-US" altLang="zh-CN" sz="3200" kern="100" dirty="0">
                    <a:latin typeface="+mj-ea"/>
                    <a:ea typeface="+mj-ea"/>
                    <a:cs typeface="Times New Roman" panose="02020603050405020304" pitchFamily="18" charset="0"/>
                  </a:rPr>
                  <a:t>[1,2]</a:t>
                </a:r>
                <a:r>
                  <a:rPr lang="zh-CN" altLang="zh-CN" sz="3200" kern="100" dirty="0">
                    <a:latin typeface="+mj-ea"/>
                    <a:ea typeface="+mj-ea"/>
                    <a:cs typeface="Times New Roman" panose="02020603050405020304" pitchFamily="18" charset="0"/>
                  </a:rPr>
                  <a:t>内也具有一节连续导数</a:t>
                </a:r>
              </a:p>
            </p:txBody>
          </p:sp>
        </mc:Choice>
        <mc:Fallback xmlns="">
          <p:sp>
            <p:nvSpPr>
              <p:cNvPr id="3" name="文本框 2">
                <a:extLst>
                  <a:ext uri="{FF2B5EF4-FFF2-40B4-BE49-F238E27FC236}">
                    <a16:creationId xmlns:a16="http://schemas.microsoft.com/office/drawing/2014/main" id="{D8ABBE34-34FB-4BBF-B33E-A2339CF39473}"/>
                  </a:ext>
                </a:extLst>
              </p:cNvPr>
              <p:cNvSpPr txBox="1">
                <a:spLocks noRot="1" noChangeAspect="1" noMove="1" noResize="1" noEditPoints="1" noAdjustHandles="1" noChangeArrowheads="1" noChangeShapeType="1" noTextEdit="1"/>
              </p:cNvSpPr>
              <p:nvPr/>
            </p:nvSpPr>
            <p:spPr>
              <a:xfrm>
                <a:off x="510139" y="1915427"/>
                <a:ext cx="10193154" cy="1077218"/>
              </a:xfrm>
              <a:prstGeom prst="rect">
                <a:avLst/>
              </a:prstGeom>
              <a:blipFill>
                <a:blip r:embed="rId4"/>
                <a:stretch>
                  <a:fillRect l="-1555" t="-7345" r="-1495" b="-17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A99BB5C-A426-4A81-B114-3012EDDCFDD8}"/>
                  </a:ext>
                </a:extLst>
              </p:cNvPr>
              <p:cNvSpPr txBox="1"/>
              <p:nvPr/>
            </p:nvSpPr>
            <p:spPr>
              <a:xfrm>
                <a:off x="1357161" y="3061199"/>
                <a:ext cx="9163251" cy="584775"/>
              </a:xfrm>
              <a:prstGeom prst="rect">
                <a:avLst/>
              </a:prstGeom>
              <a:noFill/>
            </p:spPr>
            <p:txBody>
              <a:bodyPr wrap="square" rtlCol="0">
                <a:spAutoFit/>
              </a:bodyPr>
              <a:lstStyle/>
              <a:p>
                <a:pPr algn="just">
                  <a:spcAft>
                    <a:spcPts val="0"/>
                  </a:spcAft>
                </a:pPr>
                <a:r>
                  <a:rPr lang="zh-CN" altLang="zh-CN" sz="3200" kern="100" dirty="0">
                    <a:latin typeface="+mj-ea"/>
                    <a:ea typeface="+mj-ea"/>
                    <a:cs typeface="Times New Roman" panose="02020603050405020304" pitchFamily="18" charset="0"/>
                  </a:rPr>
                  <a:t>由罗尔定理，得</a:t>
                </a:r>
                <a14:m>
                  <m:oMath xmlns:m="http://schemas.openxmlformats.org/officeDocument/2006/math">
                    <m:r>
                      <a:rPr lang="en-US" altLang="zh-CN" sz="3200" i="1" kern="100">
                        <a:latin typeface="Cambria Math" panose="02040503050406030204" pitchFamily="18" charset="0"/>
                        <a:ea typeface="+mj-ea"/>
                        <a:cs typeface="Times New Roman" panose="02020603050405020304" pitchFamily="18" charset="0"/>
                      </a:rPr>
                      <m:t>∃</m:t>
                    </m:r>
                    <m:sSub>
                      <m:sSubPr>
                        <m:ctrlPr>
                          <a:rPr lang="zh-CN" altLang="zh-CN" sz="3200" i="1" kern="100">
                            <a:latin typeface="Cambria Math" panose="02040503050406030204" pitchFamily="18" charset="0"/>
                            <a:ea typeface="+mj-ea"/>
                            <a:cs typeface="Times New Roman" panose="02020603050405020304" pitchFamily="18" charset="0"/>
                          </a:rPr>
                        </m:ctrlPr>
                      </m:sSubPr>
                      <m:e>
                        <m:r>
                          <a:rPr lang="en-US" altLang="zh-CN" sz="3200" i="1" kern="100">
                            <a:latin typeface="Cambria Math" panose="02040503050406030204" pitchFamily="18" charset="0"/>
                            <a:ea typeface="+mj-ea"/>
                            <a:cs typeface="Times New Roman" panose="02020603050405020304" pitchFamily="18" charset="0"/>
                          </a:rPr>
                          <m:t>𝜉</m:t>
                        </m:r>
                      </m:e>
                      <m:sub>
                        <m:r>
                          <a:rPr lang="en-US" altLang="zh-CN" sz="3200" i="1" kern="100">
                            <a:latin typeface="Cambria Math" panose="02040503050406030204" pitchFamily="18" charset="0"/>
                            <a:ea typeface="+mj-ea"/>
                            <a:cs typeface="Times New Roman" panose="02020603050405020304" pitchFamily="18" charset="0"/>
                          </a:rPr>
                          <m:t>1</m:t>
                        </m:r>
                      </m:sub>
                    </m:sSub>
                    <m:r>
                      <a:rPr lang="en-US" altLang="zh-CN" sz="3200" i="1" kern="100">
                        <a:latin typeface="Cambria Math" panose="02040503050406030204" pitchFamily="18" charset="0"/>
                        <a:ea typeface="+mj-ea"/>
                        <a:cs typeface="Times New Roman" panose="02020603050405020304" pitchFamily="18" charset="0"/>
                      </a:rPr>
                      <m:t>∈(1,2)</m:t>
                    </m:r>
                  </m:oMath>
                </a14:m>
                <a:r>
                  <a:rPr lang="en-US" altLang="zh-CN" sz="3200" kern="100" dirty="0">
                    <a:latin typeface="+mj-ea"/>
                    <a:ea typeface="+mj-ea"/>
                    <a:cs typeface="Times New Roman" panose="02020603050405020304" pitchFamily="18" charset="0"/>
                  </a:rPr>
                  <a:t>,</a:t>
                </a:r>
                <a:r>
                  <a:rPr lang="zh-CN" altLang="zh-CN" sz="3200" kern="100" dirty="0">
                    <a:latin typeface="+mj-ea"/>
                    <a:ea typeface="+mj-ea"/>
                    <a:cs typeface="Times New Roman" panose="02020603050405020304" pitchFamily="18" charset="0"/>
                  </a:rPr>
                  <a:t>使得</a:t>
                </a:r>
                <a14:m>
                  <m:oMath xmlns:m="http://schemas.openxmlformats.org/officeDocument/2006/math">
                    <m:sSub>
                      <m:sSubPr>
                        <m:ctrlPr>
                          <a:rPr lang="zh-CN" altLang="zh-CN" sz="3200" i="1" kern="100">
                            <a:latin typeface="Cambria Math" panose="02040503050406030204" pitchFamily="18" charset="0"/>
                            <a:ea typeface="+mj-ea"/>
                            <a:cs typeface="Times New Roman" panose="02020603050405020304" pitchFamily="18" charset="0"/>
                          </a:rPr>
                        </m:ctrlPr>
                      </m:sSubPr>
                      <m:e>
                        <m:r>
                          <a:rPr lang="en-US" altLang="zh-CN" sz="3200" i="1" kern="100">
                            <a:latin typeface="Cambria Math" panose="02040503050406030204" pitchFamily="18" charset="0"/>
                            <a:ea typeface="+mj-ea"/>
                            <a:cs typeface="Times New Roman" panose="02020603050405020304" pitchFamily="18" charset="0"/>
                          </a:rPr>
                          <m:t>𝐹</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𝜉</m:t>
                        </m:r>
                      </m:e>
                      <m:sub>
                        <m:r>
                          <a:rPr lang="en-US" altLang="zh-CN" sz="3200" i="1" kern="100">
                            <a:latin typeface="Cambria Math" panose="02040503050406030204" pitchFamily="18" charset="0"/>
                            <a:ea typeface="+mj-ea"/>
                            <a:cs typeface="Times New Roman" panose="02020603050405020304" pitchFamily="18" charset="0"/>
                          </a:rPr>
                          <m:t>1</m:t>
                        </m:r>
                      </m:sub>
                    </m:sSub>
                    <m:r>
                      <a:rPr lang="en-US" altLang="zh-CN" sz="3200" i="1" kern="100">
                        <a:latin typeface="Cambria Math" panose="02040503050406030204" pitchFamily="18" charset="0"/>
                        <a:ea typeface="+mj-ea"/>
                        <a:cs typeface="Times New Roman" panose="02020603050405020304" pitchFamily="18" charset="0"/>
                      </a:rPr>
                      <m:t>)=0</m:t>
                    </m:r>
                  </m:oMath>
                </a14:m>
                <a:endParaRPr lang="zh-CN" altLang="zh-CN" sz="3200" kern="100"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3A99BB5C-A426-4A81-B114-3012EDDCFDD8}"/>
                  </a:ext>
                </a:extLst>
              </p:cNvPr>
              <p:cNvSpPr txBox="1">
                <a:spLocks noRot="1" noChangeAspect="1" noMove="1" noResize="1" noEditPoints="1" noAdjustHandles="1" noChangeArrowheads="1" noChangeShapeType="1" noTextEdit="1"/>
              </p:cNvSpPr>
              <p:nvPr/>
            </p:nvSpPr>
            <p:spPr>
              <a:xfrm>
                <a:off x="1357161" y="3061199"/>
                <a:ext cx="9163251" cy="584775"/>
              </a:xfrm>
              <a:prstGeom prst="rect">
                <a:avLst/>
              </a:prstGeom>
              <a:blipFill>
                <a:blip r:embed="rId5"/>
                <a:stretch>
                  <a:fillRect l="-1730" t="-13542"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6B7CCFD-C00C-4A58-9F82-B88752A69F02}"/>
                  </a:ext>
                </a:extLst>
              </p:cNvPr>
              <p:cNvSpPr txBox="1"/>
              <p:nvPr/>
            </p:nvSpPr>
            <p:spPr>
              <a:xfrm>
                <a:off x="1400476" y="4082630"/>
                <a:ext cx="8412480" cy="623312"/>
              </a:xfrm>
              <a:prstGeom prst="rect">
                <a:avLst/>
              </a:prstGeom>
              <a:noFill/>
            </p:spPr>
            <p:txBody>
              <a:bodyPr wrap="square" rtlCol="0">
                <a:spAutoFit/>
              </a:bodyPr>
              <a:lstStyle/>
              <a:p>
                <a:pPr algn="just">
                  <a:spcAft>
                    <a:spcPts val="0"/>
                  </a:spcAft>
                </a:pPr>
                <a:r>
                  <a:rPr lang="zh-CN" altLang="zh-CN" sz="3200" kern="100" dirty="0">
                    <a:latin typeface="+mj-ea"/>
                    <a:ea typeface="+mj-ea"/>
                    <a:cs typeface="Times New Roman" panose="02020603050405020304" pitchFamily="18" charset="0"/>
                  </a:rPr>
                  <a:t>而</a:t>
                </a:r>
                <a14:m>
                  <m:oMath xmlns:m="http://schemas.openxmlformats.org/officeDocument/2006/math">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𝐹</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e>
                    </m:d>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𝑓</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e>
                    </m:d>
                    <m:r>
                      <a:rPr lang="en-US" altLang="zh-CN" sz="3200" i="1" kern="100">
                        <a:latin typeface="Cambria Math" panose="02040503050406030204" pitchFamily="18" charset="0"/>
                        <a:ea typeface="+mj-ea"/>
                        <a:cs typeface="Times New Roman" panose="02020603050405020304" pitchFamily="18" charset="0"/>
                      </a:rPr>
                      <m:t>+</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r>
                          <a:rPr lang="en-US" altLang="zh-CN" sz="3200" i="1" kern="100">
                            <a:latin typeface="Cambria Math" panose="02040503050406030204" pitchFamily="18" charset="0"/>
                            <a:ea typeface="+mj-ea"/>
                            <a:cs typeface="Times New Roman" panose="02020603050405020304" pitchFamily="18" charset="0"/>
                          </a:rPr>
                          <m:t>−1</m:t>
                        </m:r>
                      </m:e>
                    </m:d>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𝑓</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𝑥</m:t>
                        </m:r>
                      </m:e>
                    </m:d>
                    <m:r>
                      <a:rPr lang="en-US" altLang="zh-CN" sz="3200" i="1" kern="100">
                        <a:latin typeface="Cambria Math" panose="02040503050406030204" pitchFamily="18" charset="0"/>
                        <a:ea typeface="+mj-ea"/>
                        <a:cs typeface="Times New Roman" panose="02020603050405020304" pitchFamily="18" charset="0"/>
                      </a:rPr>
                      <m:t>,</m:t>
                    </m:r>
                    <m:r>
                      <a:rPr lang="zh-CN" altLang="zh-CN" sz="3200" i="1" kern="100">
                        <a:latin typeface="Cambria Math" panose="02040503050406030204" pitchFamily="18" charset="0"/>
                        <a:ea typeface="+mj-ea"/>
                        <a:cs typeface="Times New Roman" panose="02020603050405020304" pitchFamily="18" charset="0"/>
                      </a:rPr>
                      <m:t>知</m:t>
                    </m:r>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𝐹</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1</m:t>
                        </m:r>
                      </m:e>
                    </m:d>
                    <m:r>
                      <a:rPr lang="en-US" altLang="zh-CN" sz="3200" i="1" kern="100">
                        <a:latin typeface="Cambria Math" panose="02040503050406030204" pitchFamily="18" charset="0"/>
                        <a:ea typeface="+mj-ea"/>
                        <a:cs typeface="Times New Roman" panose="02020603050405020304" pitchFamily="18" charset="0"/>
                      </a:rPr>
                      <m:t>=0</m:t>
                    </m:r>
                  </m:oMath>
                </a14:m>
                <a:endParaRPr lang="zh-CN" altLang="zh-CN" sz="3200" kern="100" dirty="0">
                  <a:latin typeface="+mj-ea"/>
                  <a:ea typeface="+mj-ea"/>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D6B7CCFD-C00C-4A58-9F82-B88752A69F02}"/>
                  </a:ext>
                </a:extLst>
              </p:cNvPr>
              <p:cNvSpPr txBox="1">
                <a:spLocks noRot="1" noChangeAspect="1" noMove="1" noResize="1" noEditPoints="1" noAdjustHandles="1" noChangeArrowheads="1" noChangeShapeType="1" noTextEdit="1"/>
              </p:cNvSpPr>
              <p:nvPr/>
            </p:nvSpPr>
            <p:spPr>
              <a:xfrm>
                <a:off x="1400476" y="4082630"/>
                <a:ext cx="8412480" cy="623312"/>
              </a:xfrm>
              <a:prstGeom prst="rect">
                <a:avLst/>
              </a:prstGeom>
              <a:blipFill>
                <a:blip r:embed="rId6"/>
                <a:stretch>
                  <a:fillRect l="-1884" t="-5882" b="-32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05F5058-153D-4DB8-A596-827CFB59D5F1}"/>
                  </a:ext>
                </a:extLst>
              </p:cNvPr>
              <p:cNvSpPr txBox="1"/>
              <p:nvPr/>
            </p:nvSpPr>
            <p:spPr>
              <a:xfrm>
                <a:off x="837397" y="5158659"/>
                <a:ext cx="8556860" cy="623312"/>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3200" i="1" kern="100">
                          <a:latin typeface="Cambria Math" panose="02040503050406030204" pitchFamily="18" charset="0"/>
                          <a:ea typeface="+mj-ea"/>
                          <a:cs typeface="Times New Roman" panose="02020603050405020304" pitchFamily="18" charset="0"/>
                        </a:rPr>
                        <m:t>∴</m:t>
                      </m:r>
                      <m:r>
                        <a:rPr lang="zh-CN" altLang="zh-CN" sz="3200" i="1" kern="100">
                          <a:latin typeface="Cambria Math" panose="02040503050406030204" pitchFamily="18" charset="0"/>
                          <a:ea typeface="+mj-ea"/>
                          <a:cs typeface="Times New Roman" panose="02020603050405020304" pitchFamily="18" charset="0"/>
                        </a:rPr>
                        <m:t>由罗尔定理，得</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𝜉</m:t>
                      </m:r>
                      <m:r>
                        <a:rPr lang="en-US" altLang="zh-CN" sz="3200" i="1" kern="100">
                          <a:latin typeface="Cambria Math" panose="02040503050406030204" pitchFamily="18" charset="0"/>
                          <a:ea typeface="+mj-ea"/>
                          <a:cs typeface="Times New Roman" panose="02020603050405020304" pitchFamily="18" charset="0"/>
                        </a:rPr>
                        <m:t>∈</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1,</m:t>
                          </m:r>
                          <m:sSub>
                            <m:sSubPr>
                              <m:ctrlPr>
                                <a:rPr lang="zh-CN" altLang="zh-CN" sz="3200" i="1" kern="100">
                                  <a:latin typeface="Cambria Math" panose="02040503050406030204" pitchFamily="18" charset="0"/>
                                  <a:ea typeface="+mj-ea"/>
                                  <a:cs typeface="Times New Roman" panose="02020603050405020304" pitchFamily="18" charset="0"/>
                                </a:rPr>
                              </m:ctrlPr>
                            </m:sSubPr>
                            <m:e>
                              <m:r>
                                <a:rPr lang="en-US" altLang="zh-CN" sz="3200" i="1" kern="100">
                                  <a:latin typeface="Cambria Math" panose="02040503050406030204" pitchFamily="18" charset="0"/>
                                  <a:ea typeface="+mj-ea"/>
                                  <a:cs typeface="Times New Roman" panose="02020603050405020304" pitchFamily="18" charset="0"/>
                                </a:rPr>
                                <m:t>𝜉</m:t>
                              </m:r>
                            </m:e>
                            <m:sub>
                              <m:r>
                                <a:rPr lang="en-US" altLang="zh-CN" sz="3200" i="1" kern="100">
                                  <a:latin typeface="Cambria Math" panose="02040503050406030204" pitchFamily="18" charset="0"/>
                                  <a:ea typeface="+mj-ea"/>
                                  <a:cs typeface="Times New Roman" panose="02020603050405020304" pitchFamily="18" charset="0"/>
                                </a:rPr>
                                <m:t>1</m:t>
                              </m:r>
                            </m:sub>
                          </m:sSub>
                        </m:e>
                      </m:d>
                      <m:r>
                        <a:rPr lang="en-US" altLang="zh-CN" sz="3200" i="1" kern="100">
                          <a:latin typeface="Cambria Math" panose="02040503050406030204" pitchFamily="18" charset="0"/>
                          <a:ea typeface="+mj-ea"/>
                          <a:cs typeface="Times New Roman" panose="02020603050405020304" pitchFamily="18" charset="0"/>
                        </a:rPr>
                        <m:t>,</m:t>
                      </m:r>
                      <m:r>
                        <a:rPr lang="zh-CN" altLang="zh-CN" sz="3200" i="1" kern="100">
                          <a:latin typeface="Cambria Math" panose="02040503050406030204" pitchFamily="18" charset="0"/>
                          <a:ea typeface="+mj-ea"/>
                          <a:cs typeface="Times New Roman" panose="02020603050405020304" pitchFamily="18" charset="0"/>
                        </a:rPr>
                        <m:t>使得</m:t>
                      </m:r>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𝐹</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𝜉</m:t>
                          </m:r>
                        </m:e>
                      </m:d>
                      <m:r>
                        <a:rPr lang="en-US" altLang="zh-CN" sz="3200" i="1" kern="100">
                          <a:latin typeface="Cambria Math" panose="02040503050406030204" pitchFamily="18" charset="0"/>
                          <a:ea typeface="+mj-ea"/>
                          <a:cs typeface="Times New Roman" panose="02020603050405020304" pitchFamily="18" charset="0"/>
                        </a:rPr>
                        <m:t>=0</m:t>
                      </m:r>
                    </m:oMath>
                  </m:oMathPara>
                </a14:m>
                <a:endParaRPr lang="zh-CN" altLang="zh-CN" sz="3200" kern="100" dirty="0">
                  <a:latin typeface="+mj-ea"/>
                  <a:ea typeface="+mj-ea"/>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405F5058-153D-4DB8-A596-827CFB59D5F1}"/>
                  </a:ext>
                </a:extLst>
              </p:cNvPr>
              <p:cNvSpPr txBox="1">
                <a:spLocks noRot="1" noChangeAspect="1" noMove="1" noResize="1" noEditPoints="1" noAdjustHandles="1" noChangeArrowheads="1" noChangeShapeType="1" noTextEdit="1"/>
              </p:cNvSpPr>
              <p:nvPr/>
            </p:nvSpPr>
            <p:spPr>
              <a:xfrm>
                <a:off x="837397" y="5158659"/>
                <a:ext cx="8556860" cy="623312"/>
              </a:xfrm>
              <a:prstGeom prst="rect">
                <a:avLst/>
              </a:prstGeom>
              <a:blipFill>
                <a:blip r:embed="rId7"/>
                <a:stretch>
                  <a:fillRect/>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464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2</a:t>
            </a:r>
            <a:br>
              <a:rPr lang="en-US" altLang="zh-CN" dirty="0"/>
            </a:br>
            <a:r>
              <a:rPr lang="zh-CN" altLang="en-US" dirty="0"/>
              <a:t>利用重要极限</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142100" y="367200"/>
            <a:ext cx="1585100" cy="828000"/>
          </a:xfrm>
        </p:spPr>
        <p:txBody>
          <a:bodyPr>
            <a:noAutofit/>
          </a:bodyPr>
          <a:lstStyle/>
          <a:p>
            <a:r>
              <a:rPr lang="zh-CN" altLang="en-US" sz="4000" dirty="0">
                <a:latin typeface="+mj-ea"/>
                <a:ea typeface="+mj-ea"/>
              </a:rPr>
              <a:t>小结</a:t>
            </a:r>
            <a:endParaRPr lang="zh-CN" altLang="zh-CN" sz="4000" dirty="0">
              <a:latin typeface="+mj-ea"/>
              <a:ea typeface="+mj-ea"/>
            </a:endParaRPr>
          </a:p>
        </p:txBody>
      </p:sp>
      <p:sp>
        <p:nvSpPr>
          <p:cNvPr id="4" name="文本框 3"/>
          <p:cNvSpPr txBox="1"/>
          <p:nvPr/>
        </p:nvSpPr>
        <p:spPr>
          <a:xfrm>
            <a:off x="605319" y="2728727"/>
            <a:ext cx="11453000" cy="40626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、套路三步走</a:t>
            </a:r>
            <a:endPar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）将原函数中的</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换为</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）通过恒等变形将等式化为易于消除导数符号的形式；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）移项，另等式一边为</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0</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，用观察法或积分法求出原函数。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幼圆"/>
              <a:cs typeface="+mn-cs"/>
            </a:endParaRPr>
          </a:p>
        </p:txBody>
      </p:sp>
      <p:sp>
        <p:nvSpPr>
          <p:cNvPr id="2" name="文本框 1"/>
          <p:cNvSpPr txBox="1"/>
          <p:nvPr/>
        </p:nvSpPr>
        <p:spPr>
          <a:xfrm>
            <a:off x="471638" y="1405288"/>
            <a:ext cx="1172036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、当证明题中明显暗示函数连续，一阶或二阶导数连续时，对证明等式的题目，优先考虑罗尔定理</a:t>
            </a:r>
            <a:endPar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endParaRPr>
          </a:p>
        </p:txBody>
      </p:sp>
    </p:spTree>
    <p:custDataLst>
      <p:tags r:id="rId1"/>
    </p:custDataLst>
    <p:extLst>
      <p:ext uri="{BB962C8B-B14F-4D97-AF65-F5344CB8AC3E}">
        <p14:creationId xmlns:p14="http://schemas.microsoft.com/office/powerpoint/2010/main" val="324302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1211300" y="1394954"/>
            <a:ext cx="8158200" cy="565200"/>
          </a:xfrm>
        </p:spPr>
        <p:txBody>
          <a:bodyPr>
            <a:noAutofit/>
          </a:bodyPr>
          <a:lstStyle/>
          <a:p>
            <a:r>
              <a:rPr lang="zh-CN" altLang="en-US" sz="4400" dirty="0">
                <a:latin typeface="+mj-ea"/>
                <a:ea typeface="+mj-ea"/>
              </a:rPr>
              <a:t>（二）拉格朗日中值定理</a:t>
            </a:r>
            <a:endParaRPr lang="zh-CN" altLang="zh-CN" sz="4400" dirty="0">
              <a:latin typeface="+mj-ea"/>
              <a:ea typeface="+mj-ea"/>
            </a:endParaRPr>
          </a:p>
        </p:txBody>
      </p:sp>
      <p:sp>
        <p:nvSpPr>
          <p:cNvPr id="12" name="文本框 11"/>
          <p:cNvSpPr txBox="1"/>
          <p:nvPr/>
        </p:nvSpPr>
        <p:spPr>
          <a:xfrm>
            <a:off x="482600" y="2928922"/>
            <a:ext cx="11226800"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若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满足</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连续</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可导</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则至少存在一点 </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使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endPar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3" name="文本框 12"/>
          <p:cNvSpPr txBox="1"/>
          <p:nvPr/>
        </p:nvSpPr>
        <p:spPr>
          <a:xfrm>
            <a:off x="9360435" y="4691272"/>
            <a:ext cx="32385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f(b)-f(a)</a:t>
            </a:r>
            <a:endPar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4" name="文本框 13"/>
          <p:cNvSpPr txBox="1"/>
          <p:nvPr/>
        </p:nvSpPr>
        <p:spPr>
          <a:xfrm>
            <a:off x="9880199" y="5557491"/>
            <a:ext cx="139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b-a</a:t>
            </a:r>
            <a:endPar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9700" y="991386"/>
            <a:ext cx="5219700" cy="3609670"/>
          </a:xfrm>
          <a:prstGeom prst="rect">
            <a:avLst/>
          </a:prstGeom>
        </p:spPr>
      </p:pic>
      <p:sp>
        <p:nvSpPr>
          <p:cNvPr id="2" name="文本框 1"/>
          <p:cNvSpPr txBox="1"/>
          <p:nvPr/>
        </p:nvSpPr>
        <p:spPr>
          <a:xfrm>
            <a:off x="9540708" y="5107053"/>
            <a:ext cx="287795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4800" b="1"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23722565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600" y="110600"/>
            <a:ext cx="11037600" cy="441964"/>
          </a:xfrm>
        </p:spPr>
        <p:txBody>
          <a:bodyPr>
            <a:noAutofit/>
          </a:bodyPr>
          <a:lstStyle/>
          <a:p>
            <a:r>
              <a:rPr lang="zh-CN" altLang="en-US" sz="4800" dirty="0">
                <a:latin typeface="+mj-ea"/>
                <a:ea typeface="+mj-ea"/>
              </a:rPr>
              <a:t>应用</a:t>
            </a:r>
            <a:endParaRPr lang="zh-CN" altLang="zh-CN" sz="4800" dirty="0">
              <a:latin typeface="+mj-ea"/>
              <a:ea typeface="+mj-ea"/>
            </a:endParaRPr>
          </a:p>
        </p:txBody>
      </p:sp>
      <p:sp>
        <p:nvSpPr>
          <p:cNvPr id="15" name="椭圆 14"/>
          <p:cNvSpPr/>
          <p:nvPr>
            <p:custDataLst>
              <p:tags r:id="rId3"/>
            </p:custDataLst>
          </p:nvPr>
        </p:nvSpPr>
        <p:spPr>
          <a:xfrm>
            <a:off x="855949" y="1808770"/>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1</a:t>
            </a:r>
          </a:p>
        </p:txBody>
      </p:sp>
      <p:sp>
        <p:nvSpPr>
          <p:cNvPr id="17" name="椭圆 16"/>
          <p:cNvSpPr/>
          <p:nvPr>
            <p:custDataLst>
              <p:tags r:id="rId4"/>
            </p:custDataLst>
          </p:nvPr>
        </p:nvSpPr>
        <p:spPr>
          <a:xfrm>
            <a:off x="855949" y="3262611"/>
            <a:ext cx="615895" cy="615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2</a:t>
            </a:r>
          </a:p>
        </p:txBody>
      </p:sp>
      <p:sp>
        <p:nvSpPr>
          <p:cNvPr id="18" name="椭圆 17"/>
          <p:cNvSpPr/>
          <p:nvPr>
            <p:custDataLst>
              <p:tags r:id="rId5"/>
            </p:custDataLst>
          </p:nvPr>
        </p:nvSpPr>
        <p:spPr>
          <a:xfrm>
            <a:off x="855951" y="5047941"/>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3</a:t>
            </a:r>
          </a:p>
        </p:txBody>
      </p:sp>
      <p:sp>
        <p:nvSpPr>
          <p:cNvPr id="14" name="文本框 13"/>
          <p:cNvSpPr txBox="1"/>
          <p:nvPr/>
        </p:nvSpPr>
        <p:spPr>
          <a:xfrm>
            <a:off x="1685528" y="3155059"/>
            <a:ext cx="33147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证明不等式</a:t>
            </a:r>
          </a:p>
        </p:txBody>
      </p:sp>
      <p:sp>
        <p:nvSpPr>
          <p:cNvPr id="20" name="文本框 19"/>
          <p:cNvSpPr txBox="1"/>
          <p:nvPr/>
        </p:nvSpPr>
        <p:spPr>
          <a:xfrm>
            <a:off x="1685528" y="1677677"/>
            <a:ext cx="65151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求极限</a:t>
            </a:r>
          </a:p>
        </p:txBody>
      </p:sp>
      <p:sp>
        <p:nvSpPr>
          <p:cNvPr id="21" name="文本框 20"/>
          <p:cNvSpPr txBox="1"/>
          <p:nvPr/>
        </p:nvSpPr>
        <p:spPr>
          <a:xfrm>
            <a:off x="1685528" y="4940389"/>
            <a:ext cx="795500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证明等式成立（同罗尔定理）</a:t>
            </a:r>
          </a:p>
        </p:txBody>
      </p:sp>
    </p:spTree>
    <p:custDataLst>
      <p:tags r:id="rId1"/>
    </p:custDataLst>
    <p:extLst>
      <p:ext uri="{BB962C8B-B14F-4D97-AF65-F5344CB8AC3E}">
        <p14:creationId xmlns:p14="http://schemas.microsoft.com/office/powerpoint/2010/main" val="159075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7" grpId="0" animBg="1"/>
      <p:bldP spid="18" grpId="0" animBg="1"/>
      <p:bldP spid="14" grpId="0"/>
      <p:bldP spid="20"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4923" y="187478"/>
            <a:ext cx="403507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汉仪乐喵体W"/>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汉仪乐喵体W"/>
                <a:ea typeface="汉仪乐喵体W"/>
                <a:cs typeface="+mn-cs"/>
              </a:rPr>
              <a:t>2</a:t>
            </a:r>
            <a:r>
              <a:rPr kumimoji="0" lang="zh-CN" altLang="en-US" sz="4000" b="0" i="0" u="none" strike="noStrike" kern="1200" cap="none" spc="0" normalizeH="0" baseline="0" noProof="0" dirty="0">
                <a:ln>
                  <a:noFill/>
                </a:ln>
                <a:solidFill>
                  <a:srgbClr val="000000"/>
                </a:solidFill>
                <a:effectLst/>
                <a:uLnTx/>
                <a:uFillTx/>
                <a:latin typeface="汉仪乐喵体W"/>
                <a:ea typeface="汉仪乐喵体W"/>
                <a:cs typeface="+mn-cs"/>
              </a:rPr>
              <a:t>）证明不等式</a:t>
            </a:r>
            <a:endParaRPr kumimoji="0" lang="zh-CN" altLang="en-US" sz="1800" b="0" i="0" u="none" strike="noStrike" kern="1200" cap="none" spc="0" normalizeH="0" baseline="0" noProof="0" dirty="0">
              <a:ln>
                <a:noFill/>
              </a:ln>
              <a:solidFill>
                <a:srgbClr val="000000"/>
              </a:solidFill>
              <a:effectLst/>
              <a:uLnTx/>
              <a:uFillTx/>
              <a:latin typeface="幼圆"/>
              <a:cs typeface="+mn-cs"/>
            </a:endParaRPr>
          </a:p>
        </p:txBody>
      </p:sp>
      <p:sp>
        <p:nvSpPr>
          <p:cNvPr id="14" name="文本框 13"/>
          <p:cNvSpPr txBox="1"/>
          <p:nvPr/>
        </p:nvSpPr>
        <p:spPr>
          <a:xfrm>
            <a:off x="4422973" y="187478"/>
            <a:ext cx="649539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课本</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P122  </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例</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7</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（对数加减）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9FC8342-0132-4403-B923-7BA55F6960E9}"/>
                  </a:ext>
                </a:extLst>
              </p:cNvPr>
              <p:cNvSpPr txBox="1"/>
              <p:nvPr/>
            </p:nvSpPr>
            <p:spPr>
              <a:xfrm>
                <a:off x="387625" y="923769"/>
                <a:ext cx="10624931" cy="678199"/>
              </a:xfrm>
              <a:prstGeom prst="rect">
                <a:avLst/>
              </a:prstGeom>
              <a:noFill/>
            </p:spPr>
            <p:txBody>
              <a:bodyPr wrap="square" lIns="0" tIns="0" rIns="0" bIns="0" rtlCol="0">
                <a:spAutoFit/>
              </a:bodyPr>
              <a:lstStyle/>
              <a:p>
                <a14:m>
                  <m:oMath xmlns:m="http://schemas.openxmlformats.org/officeDocument/2006/math">
                    <m:r>
                      <a:rPr lang="zh-CN" altLang="en-US" sz="2800" i="1" smtClean="0">
                        <a:latin typeface="Cambria Math" panose="02040503050406030204" pitchFamily="18" charset="0"/>
                        <a:ea typeface="+mj-ea"/>
                      </a:rPr>
                      <m:t>证明</m:t>
                    </m:r>
                  </m:oMath>
                </a14:m>
                <a:r>
                  <a:rPr lang="zh-CN" altLang="en-US" sz="2800" dirty="0">
                    <a:latin typeface="+mj-ea"/>
                    <a:ea typeface="+mj-ea"/>
                  </a:rPr>
                  <a:t>不等式</a:t>
                </a:r>
                <a14:m>
                  <m:oMath xmlns:m="http://schemas.openxmlformats.org/officeDocument/2006/math">
                    <m:f>
                      <m:fPr>
                        <m:ctrlPr>
                          <a:rPr lang="en-US" altLang="zh-CN" sz="2800" i="1" dirty="0" smtClean="0">
                            <a:latin typeface="Cambria Math" panose="02040503050406030204" pitchFamily="18" charset="0"/>
                            <a:ea typeface="+mj-ea"/>
                          </a:rPr>
                        </m:ctrlPr>
                      </m:fPr>
                      <m:num>
                        <m:r>
                          <a:rPr lang="en-US" altLang="zh-CN" sz="2800" i="1" dirty="0">
                            <a:latin typeface="Cambria Math" panose="02040503050406030204" pitchFamily="18" charset="0"/>
                            <a:ea typeface="+mj-ea"/>
                          </a:rPr>
                          <m:t>1</m:t>
                        </m:r>
                      </m:num>
                      <m:den>
                        <m:sSup>
                          <m:sSupPr>
                            <m:ctrlPr>
                              <a:rPr lang="en-US" altLang="zh-CN" sz="2800" i="1" dirty="0" smtClean="0">
                                <a:latin typeface="Cambria Math" panose="02040503050406030204" pitchFamily="18" charset="0"/>
                                <a:ea typeface="+mj-ea"/>
                              </a:rPr>
                            </m:ctrlPr>
                          </m:sSupPr>
                          <m:e>
                            <m:r>
                              <a:rPr lang="en-US" altLang="zh-CN" sz="2800" b="0" i="1" dirty="0" smtClean="0">
                                <a:latin typeface="Cambria Math" panose="02040503050406030204" pitchFamily="18" charset="0"/>
                                <a:ea typeface="+mj-ea"/>
                              </a:rPr>
                              <m:t>𝑛</m:t>
                            </m:r>
                          </m:e>
                          <m:sup>
                            <m:r>
                              <a:rPr lang="en-US" altLang="zh-CN" sz="2800" b="0" i="1" dirty="0" smtClean="0">
                                <a:latin typeface="Cambria Math" panose="02040503050406030204" pitchFamily="18" charset="0"/>
                                <a:ea typeface="+mj-ea"/>
                              </a:rPr>
                              <m:t>𝑝</m:t>
                            </m:r>
                          </m:sup>
                        </m:sSup>
                      </m:den>
                    </m:f>
                    <m:r>
                      <a:rPr lang="en-US" altLang="zh-CN" sz="2800" i="1" dirty="0" smtClean="0">
                        <a:latin typeface="Cambria Math" panose="02040503050406030204" pitchFamily="18" charset="0"/>
                        <a:ea typeface="+mj-ea"/>
                      </a:rPr>
                      <m:t>&lt;</m:t>
                    </m:r>
                    <m:f>
                      <m:fPr>
                        <m:ctrlPr>
                          <a:rPr lang="en-US" altLang="zh-CN" sz="2800" i="1" dirty="0" smtClean="0">
                            <a:latin typeface="Cambria Math" panose="02040503050406030204" pitchFamily="18" charset="0"/>
                            <a:ea typeface="+mj-ea"/>
                          </a:rPr>
                        </m:ctrlPr>
                      </m:fPr>
                      <m:num>
                        <m:r>
                          <a:rPr lang="en-US" altLang="zh-CN" sz="2800" b="0" i="1" dirty="0" smtClean="0">
                            <a:latin typeface="Cambria Math" panose="02040503050406030204" pitchFamily="18" charset="0"/>
                            <a:ea typeface="+mj-ea"/>
                          </a:rPr>
                          <m:t>1</m:t>
                        </m:r>
                      </m:num>
                      <m:den>
                        <m:r>
                          <a:rPr lang="en-US" altLang="zh-CN" sz="2800" b="0" i="1" dirty="0" smtClean="0">
                            <a:latin typeface="Cambria Math" panose="02040503050406030204" pitchFamily="18" charset="0"/>
                            <a:ea typeface="+mj-ea"/>
                          </a:rPr>
                          <m:t>𝑝</m:t>
                        </m:r>
                        <m:r>
                          <a:rPr lang="en-US" altLang="zh-CN" sz="2800" b="0" i="1" dirty="0" smtClean="0">
                            <a:latin typeface="Cambria Math" panose="02040503050406030204" pitchFamily="18" charset="0"/>
                            <a:ea typeface="+mj-ea"/>
                          </a:rPr>
                          <m:t>−1</m:t>
                        </m:r>
                      </m:den>
                    </m:f>
                  </m:oMath>
                </a14:m>
                <a:r>
                  <a:rPr lang="en-US" altLang="zh-CN" sz="2800" dirty="0">
                    <a:latin typeface="+mj-ea"/>
                    <a:ea typeface="+mj-ea"/>
                  </a:rPr>
                  <a:t>[</a:t>
                </a:r>
                <a14:m>
                  <m:oMath xmlns:m="http://schemas.openxmlformats.org/officeDocument/2006/math">
                    <m:f>
                      <m:fPr>
                        <m:ctrlPr>
                          <a:rPr lang="en-US" altLang="zh-CN" sz="2800" i="1" dirty="0" smtClean="0">
                            <a:latin typeface="Cambria Math" panose="02040503050406030204" pitchFamily="18" charset="0"/>
                            <a:ea typeface="+mj-ea"/>
                          </a:rPr>
                        </m:ctrlPr>
                      </m:fPr>
                      <m:num>
                        <m:r>
                          <a:rPr lang="en-US" altLang="zh-CN" sz="2800" b="0" i="1" dirty="0" smtClean="0">
                            <a:latin typeface="Cambria Math" panose="02040503050406030204" pitchFamily="18" charset="0"/>
                            <a:ea typeface="+mj-ea"/>
                          </a:rPr>
                          <m:t>1</m:t>
                        </m:r>
                      </m:num>
                      <m:den>
                        <m:sSup>
                          <m:sSupPr>
                            <m:ctrlPr>
                              <a:rPr lang="en-US" altLang="zh-CN" sz="2800" i="1" dirty="0" smtClean="0">
                                <a:latin typeface="Cambria Math" panose="02040503050406030204" pitchFamily="18" charset="0"/>
                                <a:ea typeface="+mj-ea"/>
                              </a:rPr>
                            </m:ctrlPr>
                          </m:sSupPr>
                          <m:e>
                            <m:r>
                              <a:rPr lang="en-US" altLang="zh-CN" sz="2800" b="0" i="1" dirty="0" smtClean="0">
                                <a:latin typeface="Cambria Math" panose="02040503050406030204" pitchFamily="18" charset="0"/>
                                <a:ea typeface="+mj-ea"/>
                              </a:rPr>
                              <m:t>(</m:t>
                            </m:r>
                            <m:r>
                              <a:rPr lang="en-US" altLang="zh-CN" sz="2800" b="0" i="1" dirty="0" smtClean="0">
                                <a:latin typeface="Cambria Math" panose="02040503050406030204" pitchFamily="18" charset="0"/>
                                <a:ea typeface="+mj-ea"/>
                              </a:rPr>
                              <m:t>𝑛</m:t>
                            </m:r>
                            <m:r>
                              <a:rPr lang="en-US" altLang="zh-CN" sz="2800" b="0" i="1" dirty="0" smtClean="0">
                                <a:latin typeface="Cambria Math" panose="02040503050406030204" pitchFamily="18" charset="0"/>
                                <a:ea typeface="+mj-ea"/>
                              </a:rPr>
                              <m:t>−1)</m:t>
                            </m:r>
                          </m:e>
                          <m:sup>
                            <m:r>
                              <a:rPr lang="en-US" altLang="zh-CN" sz="2800" b="0" i="1" dirty="0" smtClean="0">
                                <a:latin typeface="Cambria Math" panose="02040503050406030204" pitchFamily="18" charset="0"/>
                                <a:ea typeface="+mj-ea"/>
                              </a:rPr>
                              <m:t>𝑝</m:t>
                            </m:r>
                            <m:r>
                              <a:rPr lang="en-US" altLang="zh-CN" sz="2800" b="0" i="1" dirty="0" smtClean="0">
                                <a:latin typeface="Cambria Math" panose="02040503050406030204" pitchFamily="18" charset="0"/>
                                <a:ea typeface="+mj-ea"/>
                              </a:rPr>
                              <m:t>−1</m:t>
                            </m:r>
                          </m:sup>
                        </m:sSup>
                      </m:den>
                    </m:f>
                    <m:r>
                      <a:rPr lang="en-US" altLang="zh-CN" sz="2800" i="1" dirty="0" smtClean="0">
                        <a:latin typeface="Cambria Math" panose="02040503050406030204" pitchFamily="18" charset="0"/>
                        <a:ea typeface="+mj-ea"/>
                      </a:rPr>
                      <m:t>−</m:t>
                    </m:r>
                  </m:oMath>
                </a14:m>
                <a:r>
                  <a:rPr lang="en-US" altLang="zh-CN" sz="2800" dirty="0">
                    <a:latin typeface="+mj-ea"/>
                    <a:ea typeface="+mj-ea"/>
                  </a:rPr>
                  <a:t> </a:t>
                </a:r>
                <a14:m>
                  <m:oMath xmlns:m="http://schemas.openxmlformats.org/officeDocument/2006/math">
                    <m:f>
                      <m:fPr>
                        <m:ctrlPr>
                          <a:rPr lang="en-US" altLang="zh-CN" sz="2800" i="1" dirty="0" smtClean="0">
                            <a:latin typeface="Cambria Math" panose="02040503050406030204" pitchFamily="18" charset="0"/>
                            <a:ea typeface="+mj-ea"/>
                          </a:rPr>
                        </m:ctrlPr>
                      </m:fPr>
                      <m:num>
                        <m:r>
                          <a:rPr lang="en-US" altLang="zh-CN" sz="2800" b="0" i="1" dirty="0" smtClean="0">
                            <a:latin typeface="Cambria Math" panose="02040503050406030204" pitchFamily="18" charset="0"/>
                            <a:ea typeface="+mj-ea"/>
                          </a:rPr>
                          <m:t>1</m:t>
                        </m:r>
                      </m:num>
                      <m:den>
                        <m:sSup>
                          <m:sSupPr>
                            <m:ctrlPr>
                              <a:rPr lang="en-US" altLang="zh-CN" sz="2800" i="1" dirty="0" smtClean="0">
                                <a:latin typeface="Cambria Math" panose="02040503050406030204" pitchFamily="18" charset="0"/>
                                <a:ea typeface="+mj-ea"/>
                              </a:rPr>
                            </m:ctrlPr>
                          </m:sSupPr>
                          <m:e>
                            <m:r>
                              <a:rPr lang="en-US" altLang="zh-CN" sz="2800" b="0" i="1" dirty="0" smtClean="0">
                                <a:latin typeface="Cambria Math" panose="02040503050406030204" pitchFamily="18" charset="0"/>
                                <a:ea typeface="+mj-ea"/>
                              </a:rPr>
                              <m:t>𝑛</m:t>
                            </m:r>
                          </m:e>
                          <m:sup>
                            <m:r>
                              <a:rPr lang="en-US" altLang="zh-CN" sz="2800" b="0" i="1" dirty="0" smtClean="0">
                                <a:latin typeface="Cambria Math" panose="02040503050406030204" pitchFamily="18" charset="0"/>
                                <a:ea typeface="+mj-ea"/>
                              </a:rPr>
                              <m:t>𝑝</m:t>
                            </m:r>
                            <m:r>
                              <a:rPr lang="en-US" altLang="zh-CN" sz="2800" b="0" i="1" dirty="0" smtClean="0">
                                <a:latin typeface="Cambria Math" panose="02040503050406030204" pitchFamily="18" charset="0"/>
                                <a:ea typeface="+mj-ea"/>
                              </a:rPr>
                              <m:t>−1</m:t>
                            </m:r>
                          </m:sup>
                        </m:sSup>
                      </m:den>
                    </m:f>
                  </m:oMath>
                </a14:m>
                <a:r>
                  <a:rPr lang="en-US" altLang="zh-CN" sz="2800" dirty="0">
                    <a:latin typeface="+mj-ea"/>
                    <a:ea typeface="+mj-ea"/>
                  </a:rPr>
                  <a:t>],p</a:t>
                </a:r>
                <a14:m>
                  <m:oMath xmlns:m="http://schemas.openxmlformats.org/officeDocument/2006/math">
                    <m:r>
                      <a:rPr lang="en-US" altLang="zh-CN" sz="2800" i="1" smtClean="0">
                        <a:latin typeface="Cambria Math" panose="02040503050406030204" pitchFamily="18" charset="0"/>
                        <a:ea typeface="+mj-ea"/>
                      </a:rPr>
                      <m:t>&gt;</m:t>
                    </m:r>
                  </m:oMath>
                </a14:m>
                <a:r>
                  <a:rPr lang="en-US" altLang="zh-CN" sz="2800" dirty="0">
                    <a:latin typeface="+mj-ea"/>
                    <a:ea typeface="+mj-ea"/>
                  </a:rPr>
                  <a:t>1,n</a:t>
                </a:r>
                <a14:m>
                  <m:oMath xmlns:m="http://schemas.openxmlformats.org/officeDocument/2006/math">
                    <m:r>
                      <a:rPr lang="en-US" altLang="zh-CN" sz="2800" i="1" smtClean="0">
                        <a:latin typeface="Cambria Math" panose="02040503050406030204" pitchFamily="18" charset="0"/>
                        <a:ea typeface="+mj-ea"/>
                      </a:rPr>
                      <m:t>≥</m:t>
                    </m:r>
                    <m:r>
                      <a:rPr lang="en-US" altLang="zh-CN" sz="2800" b="0" i="1" smtClean="0">
                        <a:latin typeface="Cambria Math" panose="02040503050406030204" pitchFamily="18" charset="0"/>
                        <a:ea typeface="+mj-ea"/>
                      </a:rPr>
                      <m:t>2.</m:t>
                    </m:r>
                  </m:oMath>
                </a14:m>
                <a:endParaRPr lang="zh-CN" altLang="en-US" sz="2800" dirty="0">
                  <a:latin typeface="+mj-ea"/>
                  <a:ea typeface="+mj-ea"/>
                </a:endParaRPr>
              </a:p>
            </p:txBody>
          </p:sp>
        </mc:Choice>
        <mc:Fallback xmlns="">
          <p:sp>
            <p:nvSpPr>
              <p:cNvPr id="2" name="文本框 1">
                <a:extLst>
                  <a:ext uri="{FF2B5EF4-FFF2-40B4-BE49-F238E27FC236}">
                    <a16:creationId xmlns:a16="http://schemas.microsoft.com/office/drawing/2014/main" id="{C9FC8342-0132-4403-B923-7BA55F6960E9}"/>
                  </a:ext>
                </a:extLst>
              </p:cNvPr>
              <p:cNvSpPr txBox="1">
                <a:spLocks noRot="1" noChangeAspect="1" noMove="1" noResize="1" noEditPoints="1" noAdjustHandles="1" noChangeArrowheads="1" noChangeShapeType="1" noTextEdit="1"/>
              </p:cNvSpPr>
              <p:nvPr/>
            </p:nvSpPr>
            <p:spPr>
              <a:xfrm>
                <a:off x="387625" y="923769"/>
                <a:ext cx="10624931" cy="678199"/>
              </a:xfrm>
              <a:prstGeom prst="rect">
                <a:avLst/>
              </a:prstGeom>
              <a:blipFill>
                <a:blip r:embed="rId2"/>
                <a:stretch>
                  <a:fillRect t="-2703"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6887EB-2B51-4F7A-BB87-E158E1BC6327}"/>
                  </a:ext>
                </a:extLst>
              </p:cNvPr>
              <p:cNvSpPr txBox="1"/>
              <p:nvPr/>
            </p:nvSpPr>
            <p:spPr>
              <a:xfrm>
                <a:off x="313082" y="1603736"/>
                <a:ext cx="11484666" cy="1146468"/>
              </a:xfrm>
              <a:prstGeom prst="rect">
                <a:avLst/>
              </a:prstGeom>
              <a:noFill/>
            </p:spPr>
            <p:txBody>
              <a:bodyPr wrap="square" rtlCol="0">
                <a:spAutoFit/>
              </a:bodyPr>
              <a:lstStyle/>
              <a:p>
                <a:r>
                  <a:rPr lang="zh-CN" altLang="en-US" sz="2800" dirty="0">
                    <a:latin typeface="+mj-ea"/>
                    <a:ea typeface="+mj-ea"/>
                  </a:rPr>
                  <a:t>证明：令</a:t>
                </a:r>
                <a14:m>
                  <m:oMath xmlns:m="http://schemas.openxmlformats.org/officeDocument/2006/math">
                    <m:r>
                      <a:rPr lang="en-US" altLang="zh-CN" sz="2800" b="0" i="1" smtClean="0">
                        <a:latin typeface="Cambria Math" panose="02040503050406030204" pitchFamily="18" charset="0"/>
                        <a:ea typeface="+mj-ea"/>
                      </a:rPr>
                      <m:t>𝑓</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e>
                    </m:d>
                    <m:r>
                      <a:rPr lang="en-US" altLang="zh-CN" sz="2800" b="0" i="1" smtClean="0">
                        <a:latin typeface="Cambria Math" panose="02040503050406030204" pitchFamily="18" charset="0"/>
                        <a:ea typeface="+mj-ea"/>
                      </a:rPr>
                      <m:t>=</m:t>
                    </m:r>
                    <m:f>
                      <m:fPr>
                        <m:ctrlPr>
                          <a:rPr lang="en-US" altLang="zh-CN" sz="2800" b="0" i="1" smtClean="0">
                            <a:latin typeface="Cambria Math" panose="02040503050406030204" pitchFamily="18" charset="0"/>
                            <a:ea typeface="+mj-ea"/>
                          </a:rPr>
                        </m:ctrlPr>
                      </m:fPr>
                      <m:num>
                        <m:r>
                          <a:rPr lang="en-US" altLang="zh-CN" sz="2800" b="0" i="1" smtClean="0">
                            <a:latin typeface="Cambria Math" panose="02040503050406030204" pitchFamily="18" charset="0"/>
                            <a:ea typeface="+mj-ea"/>
                          </a:rPr>
                          <m:t>1</m:t>
                        </m:r>
                      </m:num>
                      <m:den>
                        <m:sSup>
                          <m:sSupPr>
                            <m:ctrlPr>
                              <a:rPr lang="en-US" altLang="zh-CN" sz="2800" b="0" i="1" smtClean="0">
                                <a:latin typeface="Cambria Math" panose="02040503050406030204" pitchFamily="18" charset="0"/>
                                <a:ea typeface="+mj-ea"/>
                              </a:rPr>
                            </m:ctrlPr>
                          </m:sSupPr>
                          <m:e>
                            <m:r>
                              <a:rPr lang="en-US" altLang="zh-CN" sz="2800" b="0" i="1" smtClean="0">
                                <a:latin typeface="Cambria Math" panose="02040503050406030204" pitchFamily="18" charset="0"/>
                                <a:ea typeface="+mj-ea"/>
                              </a:rPr>
                              <m:t>𝑥</m:t>
                            </m:r>
                          </m:e>
                          <m:sup>
                            <m:r>
                              <a:rPr lang="en-US" altLang="zh-CN" sz="2800" b="0" i="1" smtClean="0">
                                <a:latin typeface="Cambria Math" panose="02040503050406030204" pitchFamily="18" charset="0"/>
                                <a:ea typeface="+mj-ea"/>
                              </a:rPr>
                              <m:t>𝑝</m:t>
                            </m:r>
                            <m:r>
                              <a:rPr lang="en-US" altLang="zh-CN" sz="2800" b="0" i="1" smtClean="0">
                                <a:latin typeface="Cambria Math" panose="02040503050406030204" pitchFamily="18" charset="0"/>
                                <a:ea typeface="+mj-ea"/>
                              </a:rPr>
                              <m:t>−1</m:t>
                            </m:r>
                          </m:sup>
                        </m:sSup>
                      </m:den>
                    </m:f>
                  </m:oMath>
                </a14:m>
                <a:r>
                  <a:rPr lang="en-US" altLang="zh-CN" sz="2800" dirty="0">
                    <a:latin typeface="+mj-ea"/>
                    <a:ea typeface="+mj-ea"/>
                  </a:rPr>
                  <a:t>,</a:t>
                </a:r>
                <a:r>
                  <a:rPr lang="zh-CN" altLang="en-US" sz="2800" dirty="0">
                    <a:latin typeface="+mj-ea"/>
                    <a:ea typeface="+mj-ea"/>
                  </a:rPr>
                  <a:t>则</a:t>
                </a:r>
                <a14:m>
                  <m:oMath xmlns:m="http://schemas.openxmlformats.org/officeDocument/2006/math">
                    <m:r>
                      <a:rPr lang="en-US" altLang="zh-CN" sz="2800" b="0" i="1" smtClean="0">
                        <a:latin typeface="Cambria Math" panose="02040503050406030204" pitchFamily="18" charset="0"/>
                        <a:ea typeface="+mj-ea"/>
                      </a:rPr>
                      <m:t>𝑓</m:t>
                    </m:r>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𝑥</m:t>
                    </m:r>
                    <m:r>
                      <a:rPr lang="en-US" altLang="zh-CN" sz="2800" b="0" i="1" smtClean="0">
                        <a:latin typeface="Cambria Math" panose="02040503050406030204" pitchFamily="18" charset="0"/>
                        <a:ea typeface="+mj-ea"/>
                      </a:rPr>
                      <m:t>)</m:t>
                    </m:r>
                    <m:r>
                      <a:rPr lang="zh-CN" altLang="en-US" sz="2800" i="1">
                        <a:latin typeface="Cambria Math" panose="02040503050406030204" pitchFamily="18" charset="0"/>
                        <a:ea typeface="+mj-ea"/>
                      </a:rPr>
                      <m:t>在</m:t>
                    </m:r>
                  </m:oMath>
                </a14:m>
                <a:r>
                  <a:rPr lang="zh-CN" altLang="en-US" sz="2800" dirty="0">
                    <a:latin typeface="+mj-ea"/>
                    <a:ea typeface="+mj-ea"/>
                  </a:rPr>
                  <a:t>区间</a:t>
                </a:r>
                <a:r>
                  <a:rPr lang="en-US" altLang="zh-CN" sz="2800" dirty="0">
                    <a:latin typeface="+mj-ea"/>
                    <a:ea typeface="+mj-ea"/>
                  </a:rPr>
                  <a:t>[n-1,n]</a:t>
                </a:r>
                <a14:m>
                  <m:oMath xmlns:m="http://schemas.openxmlformats.org/officeDocument/2006/math">
                    <m:r>
                      <a:rPr lang="en-US" altLang="zh-CN" sz="2800" b="0" i="1" smtClean="0">
                        <a:latin typeface="Cambria Math" panose="02040503050406030204" pitchFamily="18" charset="0"/>
                        <a:ea typeface="+mj-ea"/>
                      </a:rPr>
                      <m:t>(</m:t>
                    </m:r>
                    <m:r>
                      <a:rPr lang="en-US" altLang="zh-CN" sz="2800" b="0" i="1" smtClean="0">
                        <a:latin typeface="Cambria Math" panose="02040503050406030204" pitchFamily="18" charset="0"/>
                        <a:ea typeface="+mj-ea"/>
                      </a:rPr>
                      <m:t>𝑛</m:t>
                    </m:r>
                    <m:r>
                      <a:rPr lang="en-US" altLang="zh-CN" sz="2800" b="0" i="1" smtClean="0">
                        <a:latin typeface="Cambria Math" panose="02040503050406030204" pitchFamily="18" charset="0"/>
                        <a:ea typeface="+mj-ea"/>
                      </a:rPr>
                      <m:t>≥2)</m:t>
                    </m:r>
                    <m:r>
                      <a:rPr lang="zh-CN" altLang="en-US" sz="2800" i="1">
                        <a:latin typeface="Cambria Math" panose="02040503050406030204" pitchFamily="18" charset="0"/>
                        <a:ea typeface="+mj-ea"/>
                      </a:rPr>
                      <m:t>上</m:t>
                    </m:r>
                  </m:oMath>
                </a14:m>
                <a:r>
                  <a:rPr lang="zh-CN" altLang="en-US" sz="2800" dirty="0">
                    <a:latin typeface="+mj-ea"/>
                    <a:ea typeface="+mj-ea"/>
                  </a:rPr>
                  <a:t>连续，在开区间（</a:t>
                </a:r>
                <a:r>
                  <a:rPr lang="en-US" altLang="zh-CN" sz="2800" dirty="0">
                    <a:latin typeface="+mj-ea"/>
                    <a:ea typeface="+mj-ea"/>
                  </a:rPr>
                  <a:t>n-1,n)</a:t>
                </a:r>
                <a:r>
                  <a:rPr lang="zh-CN" altLang="en-US" sz="2800" dirty="0">
                    <a:latin typeface="+mj-ea"/>
                    <a:ea typeface="+mj-ea"/>
                  </a:rPr>
                  <a:t>内可导，显然</a:t>
                </a:r>
                <a14:m>
                  <m:oMath xmlns:m="http://schemas.openxmlformats.org/officeDocument/2006/math">
                    <m:r>
                      <a:rPr lang="en-US" altLang="zh-CN" sz="2800" b="0" i="1" smtClean="0">
                        <a:latin typeface="Cambria Math" panose="02040503050406030204" pitchFamily="18" charset="0"/>
                        <a:ea typeface="+mj-ea"/>
                      </a:rPr>
                      <m:t>𝑓</m:t>
                    </m:r>
                    <m:d>
                      <m:dPr>
                        <m:ctrlPr>
                          <a:rPr lang="en-US" altLang="zh-CN" sz="2800" b="0" i="1" smtClean="0">
                            <a:latin typeface="Cambria Math" panose="02040503050406030204" pitchFamily="18" charset="0"/>
                            <a:ea typeface="+mj-ea"/>
                          </a:rPr>
                        </m:ctrlPr>
                      </m:dPr>
                      <m:e>
                        <m:r>
                          <a:rPr lang="en-US" altLang="zh-CN" sz="2800" b="0" i="1" smtClean="0">
                            <a:latin typeface="Cambria Math" panose="02040503050406030204" pitchFamily="18" charset="0"/>
                            <a:ea typeface="+mj-ea"/>
                          </a:rPr>
                          <m:t>𝑥</m:t>
                        </m:r>
                      </m:e>
                    </m:d>
                    <m:r>
                      <a:rPr lang="zh-CN" altLang="en-US" sz="2800" i="1">
                        <a:latin typeface="Cambria Math" panose="02040503050406030204" pitchFamily="18" charset="0"/>
                        <a:ea typeface="+mj-ea"/>
                      </a:rPr>
                      <m:t>在</m:t>
                    </m:r>
                    <m:r>
                      <a:rPr lang="en-US" altLang="zh-CN" sz="2800" b="0" i="0" smtClean="0">
                        <a:latin typeface="Cambria Math" panose="02040503050406030204" pitchFamily="18" charset="0"/>
                        <a:ea typeface="+mj-ea"/>
                      </a:rPr>
                      <m:t>[</m:t>
                    </m:r>
                    <m:r>
                      <m:rPr>
                        <m:sty m:val="p"/>
                      </m:rPr>
                      <a:rPr lang="en-US" altLang="zh-CN" sz="2800" b="0" i="0" smtClean="0">
                        <a:latin typeface="Cambria Math" panose="02040503050406030204" pitchFamily="18" charset="0"/>
                        <a:ea typeface="+mj-ea"/>
                      </a:rPr>
                      <m:t>n</m:t>
                    </m:r>
                    <m:r>
                      <a:rPr lang="en-US" altLang="zh-CN" sz="2800" b="0" i="0" smtClean="0">
                        <a:latin typeface="Cambria Math" panose="02040503050406030204" pitchFamily="18" charset="0"/>
                        <a:ea typeface="+mj-ea"/>
                      </a:rPr>
                      <m:t>−1,</m:t>
                    </m:r>
                    <m:r>
                      <m:rPr>
                        <m:sty m:val="p"/>
                      </m:rPr>
                      <a:rPr lang="en-US" altLang="zh-CN" sz="2800" b="0" i="0" smtClean="0">
                        <a:latin typeface="Cambria Math" panose="02040503050406030204" pitchFamily="18" charset="0"/>
                        <a:ea typeface="+mj-ea"/>
                      </a:rPr>
                      <m:t>n</m:t>
                    </m:r>
                    <m:r>
                      <a:rPr lang="en-US" altLang="zh-CN" sz="2800" b="0" i="0" smtClean="0">
                        <a:latin typeface="Cambria Math" panose="02040503050406030204" pitchFamily="18" charset="0"/>
                        <a:ea typeface="+mj-ea"/>
                      </a:rPr>
                      <m:t>]</m:t>
                    </m:r>
                    <m:r>
                      <a:rPr lang="zh-CN" altLang="en-US" sz="2800" i="1">
                        <a:latin typeface="Cambria Math" panose="02040503050406030204" pitchFamily="18" charset="0"/>
                        <a:ea typeface="+mj-ea"/>
                      </a:rPr>
                      <m:t>满足</m:t>
                    </m:r>
                  </m:oMath>
                </a14:m>
                <a:r>
                  <a:rPr lang="zh-CN" altLang="en-US" sz="2800" dirty="0">
                    <a:latin typeface="+mj-ea"/>
                    <a:ea typeface="+mj-ea"/>
                  </a:rPr>
                  <a:t>拉格朗日中值定理得条件，则有</a:t>
                </a:r>
              </a:p>
            </p:txBody>
          </p:sp>
        </mc:Choice>
        <mc:Fallback xmlns="">
          <p:sp>
            <p:nvSpPr>
              <p:cNvPr id="3" name="文本框 2">
                <a:extLst>
                  <a:ext uri="{FF2B5EF4-FFF2-40B4-BE49-F238E27FC236}">
                    <a16:creationId xmlns:a16="http://schemas.microsoft.com/office/drawing/2014/main" id="{4B6887EB-2B51-4F7A-BB87-E158E1BC6327}"/>
                  </a:ext>
                </a:extLst>
              </p:cNvPr>
              <p:cNvSpPr txBox="1">
                <a:spLocks noRot="1" noChangeAspect="1" noMove="1" noResize="1" noEditPoints="1" noAdjustHandles="1" noChangeArrowheads="1" noChangeShapeType="1" noTextEdit="1"/>
              </p:cNvSpPr>
              <p:nvPr/>
            </p:nvSpPr>
            <p:spPr>
              <a:xfrm>
                <a:off x="313082" y="1603736"/>
                <a:ext cx="11484666" cy="1146468"/>
              </a:xfrm>
              <a:prstGeom prst="rect">
                <a:avLst/>
              </a:prstGeom>
              <a:blipFill>
                <a:blip r:embed="rId3"/>
                <a:stretch>
                  <a:fillRect l="-1062" b="-143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BDC053-3C2E-4AF9-9FE6-8BEC2105D0EE}"/>
                  </a:ext>
                </a:extLst>
              </p:cNvPr>
              <p:cNvSpPr txBox="1"/>
              <p:nvPr/>
            </p:nvSpPr>
            <p:spPr>
              <a:xfrm>
                <a:off x="2222223" y="2811657"/>
                <a:ext cx="7747553" cy="1064779"/>
              </a:xfrm>
              <a:prstGeom prst="rect">
                <a:avLst/>
              </a:prstGeom>
              <a:noFill/>
            </p:spPr>
            <p:txBody>
              <a:bodyPr wrap="square" rtlCol="0">
                <a:spAutoFit/>
              </a:bodyPr>
              <a:lstStyle/>
              <a:p>
                <a14:m>
                  <m:oMath xmlns:m="http://schemas.openxmlformats.org/officeDocument/2006/math">
                    <m:f>
                      <m:fPr>
                        <m:ctrlPr>
                          <a:rPr lang="en-US" altLang="zh-CN" sz="3200" i="1" smtClean="0">
                            <a:latin typeface="Cambria Math" panose="02040503050406030204" pitchFamily="18" charset="0"/>
                            <a:ea typeface="+mj-ea"/>
                          </a:rPr>
                        </m:ctrlPr>
                      </m:fPr>
                      <m:num>
                        <m:f>
                          <m:fPr>
                            <m:ctrlPr>
                              <a:rPr lang="en-US" altLang="zh-CN" sz="3200" i="1" smtClean="0">
                                <a:latin typeface="Cambria Math" panose="02040503050406030204" pitchFamily="18" charset="0"/>
                                <a:ea typeface="+mj-ea"/>
                              </a:rPr>
                            </m:ctrlPr>
                          </m:fPr>
                          <m:num>
                            <m:r>
                              <a:rPr lang="en-US" altLang="zh-CN" sz="3200" b="0" i="1" smtClean="0">
                                <a:latin typeface="Cambria Math" panose="02040503050406030204" pitchFamily="18" charset="0"/>
                                <a:ea typeface="+mj-ea"/>
                              </a:rPr>
                              <m:t>1</m:t>
                            </m:r>
                          </m:num>
                          <m:den>
                            <m:sSup>
                              <m:sSupPr>
                                <m:ctrlPr>
                                  <a:rPr lang="en-US" altLang="zh-CN" sz="3200" i="1" smtClean="0">
                                    <a:latin typeface="Cambria Math" panose="02040503050406030204" pitchFamily="18" charset="0"/>
                                    <a:ea typeface="+mj-ea"/>
                                  </a:rPr>
                                </m:ctrlPr>
                              </m:sSupPr>
                              <m:e>
                                <m:r>
                                  <a:rPr lang="en-US" altLang="zh-CN" sz="3200" b="0" i="1" smtClean="0">
                                    <a:latin typeface="Cambria Math" panose="02040503050406030204" pitchFamily="18" charset="0"/>
                                    <a:ea typeface="+mj-ea"/>
                                  </a:rPr>
                                  <m:t>(</m:t>
                                </m:r>
                                <m:r>
                                  <a:rPr lang="en-US" altLang="zh-CN" sz="3200" b="0" i="1" smtClean="0">
                                    <a:latin typeface="Cambria Math" panose="02040503050406030204" pitchFamily="18" charset="0"/>
                                    <a:ea typeface="+mj-ea"/>
                                  </a:rPr>
                                  <m:t>𝑛</m:t>
                                </m:r>
                                <m:r>
                                  <a:rPr lang="en-US" altLang="zh-CN" sz="3200" b="0" i="1" smtClean="0">
                                    <a:latin typeface="Cambria Math" panose="02040503050406030204" pitchFamily="18" charset="0"/>
                                    <a:ea typeface="+mj-ea"/>
                                  </a:rPr>
                                  <m:t>−1)</m:t>
                                </m:r>
                              </m:e>
                              <m:sup>
                                <m:r>
                                  <a:rPr lang="en-US" altLang="zh-CN" sz="3200" b="0" i="1" smtClean="0">
                                    <a:latin typeface="Cambria Math" panose="02040503050406030204" pitchFamily="18" charset="0"/>
                                    <a:ea typeface="+mj-ea"/>
                                  </a:rPr>
                                  <m:t>𝑝</m:t>
                                </m:r>
                                <m:r>
                                  <a:rPr lang="en-US" altLang="zh-CN" sz="3200" b="0" i="1" smtClean="0">
                                    <a:latin typeface="Cambria Math" panose="02040503050406030204" pitchFamily="18" charset="0"/>
                                    <a:ea typeface="+mj-ea"/>
                                  </a:rPr>
                                  <m:t>−1</m:t>
                                </m:r>
                              </m:sup>
                            </m:sSup>
                          </m:den>
                        </m:f>
                        <m:r>
                          <a:rPr lang="en-US" altLang="zh-CN" sz="3200" b="0" i="1" smtClean="0">
                            <a:latin typeface="Cambria Math" panose="02040503050406030204" pitchFamily="18" charset="0"/>
                            <a:ea typeface="+mj-ea"/>
                          </a:rPr>
                          <m:t>−</m:t>
                        </m:r>
                        <m:f>
                          <m:fPr>
                            <m:ctrlPr>
                              <a:rPr lang="en-US" altLang="zh-CN" sz="3200" b="0" i="1" smtClean="0">
                                <a:latin typeface="Cambria Math" panose="02040503050406030204" pitchFamily="18" charset="0"/>
                                <a:ea typeface="+mj-ea"/>
                              </a:rPr>
                            </m:ctrlPr>
                          </m:fPr>
                          <m:num>
                            <m:r>
                              <a:rPr lang="en-US" altLang="zh-CN" sz="3200" b="0" i="1" smtClean="0">
                                <a:latin typeface="Cambria Math" panose="02040503050406030204" pitchFamily="18" charset="0"/>
                                <a:ea typeface="+mj-ea"/>
                              </a:rPr>
                              <m:t>1</m:t>
                            </m:r>
                          </m:num>
                          <m:den>
                            <m:sSup>
                              <m:sSupPr>
                                <m:ctrlPr>
                                  <a:rPr lang="en-US" altLang="zh-CN" sz="3200" b="0" i="1" smtClean="0">
                                    <a:latin typeface="Cambria Math" panose="02040503050406030204" pitchFamily="18" charset="0"/>
                                    <a:ea typeface="+mj-ea"/>
                                  </a:rPr>
                                </m:ctrlPr>
                              </m:sSupPr>
                              <m:e>
                                <m:r>
                                  <a:rPr lang="en-US" altLang="zh-CN" sz="3200" b="0" i="1" smtClean="0">
                                    <a:latin typeface="Cambria Math" panose="02040503050406030204" pitchFamily="18" charset="0"/>
                                    <a:ea typeface="+mj-ea"/>
                                  </a:rPr>
                                  <m:t>𝑛</m:t>
                                </m:r>
                              </m:e>
                              <m:sup>
                                <m:r>
                                  <a:rPr lang="en-US" altLang="zh-CN" sz="3200" b="0" i="1" smtClean="0">
                                    <a:latin typeface="Cambria Math" panose="02040503050406030204" pitchFamily="18" charset="0"/>
                                    <a:ea typeface="+mj-ea"/>
                                  </a:rPr>
                                  <m:t>𝑝</m:t>
                                </m:r>
                                <m:r>
                                  <a:rPr lang="en-US" altLang="zh-CN" sz="3200" b="0" i="1" smtClean="0">
                                    <a:latin typeface="Cambria Math" panose="02040503050406030204" pitchFamily="18" charset="0"/>
                                    <a:ea typeface="+mj-ea"/>
                                  </a:rPr>
                                  <m:t>−1</m:t>
                                </m:r>
                              </m:sup>
                            </m:sSup>
                          </m:den>
                        </m:f>
                      </m:num>
                      <m:den>
                        <m:r>
                          <a:rPr lang="en-US" altLang="zh-CN" sz="3200" b="0" i="1" smtClean="0">
                            <a:latin typeface="Cambria Math" panose="02040503050406030204" pitchFamily="18" charset="0"/>
                            <a:ea typeface="+mj-ea"/>
                          </a:rPr>
                          <m:t>𝑛</m:t>
                        </m:r>
                        <m:r>
                          <a:rPr lang="en-US" altLang="zh-CN" sz="3200" b="0" i="1" smtClean="0">
                            <a:latin typeface="Cambria Math" panose="02040503050406030204" pitchFamily="18" charset="0"/>
                            <a:ea typeface="+mj-ea"/>
                          </a:rPr>
                          <m:t>−1−</m:t>
                        </m:r>
                        <m:r>
                          <a:rPr lang="en-US" altLang="zh-CN" sz="3200" b="0" i="1" smtClean="0">
                            <a:latin typeface="Cambria Math" panose="02040503050406030204" pitchFamily="18" charset="0"/>
                            <a:ea typeface="+mj-ea"/>
                          </a:rPr>
                          <m:t>𝑛</m:t>
                        </m:r>
                      </m:den>
                    </m:f>
                  </m:oMath>
                </a14:m>
                <a:r>
                  <a:rPr lang="en-US" altLang="zh-CN" sz="3200" dirty="0">
                    <a:latin typeface="+mj-ea"/>
                    <a:ea typeface="+mj-ea"/>
                  </a:rPr>
                  <a:t>=</a:t>
                </a:r>
                <a14:m>
                  <m:oMath xmlns:m="http://schemas.openxmlformats.org/officeDocument/2006/math">
                    <m:d>
                      <m:dPr>
                        <m:ctrlPr>
                          <a:rPr lang="en-US" altLang="zh-CN" sz="3200" b="0" i="1" dirty="0" smtClean="0">
                            <a:latin typeface="Cambria Math" panose="02040503050406030204" pitchFamily="18" charset="0"/>
                            <a:ea typeface="+mj-ea"/>
                          </a:rPr>
                        </m:ctrlPr>
                      </m:dPr>
                      <m:e>
                        <m:r>
                          <a:rPr lang="en-US" altLang="zh-CN" sz="3200" b="0" i="1" dirty="0" smtClean="0">
                            <a:latin typeface="Cambria Math" panose="02040503050406030204" pitchFamily="18" charset="0"/>
                            <a:ea typeface="+mj-ea"/>
                          </a:rPr>
                          <m:t>1−</m:t>
                        </m:r>
                        <m:r>
                          <a:rPr lang="en-US" altLang="zh-CN" sz="3200" b="0" i="1" dirty="0" smtClean="0">
                            <a:latin typeface="Cambria Math" panose="02040503050406030204" pitchFamily="18" charset="0"/>
                            <a:ea typeface="+mj-ea"/>
                          </a:rPr>
                          <m:t>𝑝</m:t>
                        </m:r>
                      </m:e>
                    </m:d>
                    <m:f>
                      <m:fPr>
                        <m:ctrlPr>
                          <a:rPr lang="en-US" altLang="zh-CN" sz="3200" b="0" i="1" dirty="0" smtClean="0">
                            <a:latin typeface="Cambria Math" panose="02040503050406030204" pitchFamily="18" charset="0"/>
                            <a:ea typeface="+mj-ea"/>
                          </a:rPr>
                        </m:ctrlPr>
                      </m:fPr>
                      <m:num>
                        <m:r>
                          <a:rPr lang="en-US" altLang="zh-CN" sz="3200" b="0" i="1" dirty="0" smtClean="0">
                            <a:latin typeface="Cambria Math" panose="02040503050406030204" pitchFamily="18" charset="0"/>
                            <a:ea typeface="+mj-ea"/>
                          </a:rPr>
                          <m:t>1</m:t>
                        </m:r>
                      </m:num>
                      <m:den>
                        <m:sSup>
                          <m:sSupPr>
                            <m:ctrlPr>
                              <a:rPr lang="en-US" altLang="zh-CN" sz="3200" b="0" i="1" dirty="0" smtClean="0">
                                <a:latin typeface="Cambria Math" panose="02040503050406030204" pitchFamily="18" charset="0"/>
                                <a:ea typeface="+mj-ea"/>
                              </a:rPr>
                            </m:ctrlPr>
                          </m:sSupPr>
                          <m:e>
                            <m:r>
                              <a:rPr lang="zh-CN" altLang="en-US" sz="3200" b="0" i="1" dirty="0" smtClean="0">
                                <a:latin typeface="Cambria Math" panose="02040503050406030204" pitchFamily="18" charset="0"/>
                                <a:ea typeface="+mj-ea"/>
                              </a:rPr>
                              <m:t>𝜉</m:t>
                            </m:r>
                          </m:e>
                          <m:sup>
                            <m:r>
                              <a:rPr lang="en-US" altLang="zh-CN" sz="3200" b="0" i="1" dirty="0" smtClean="0">
                                <a:latin typeface="Cambria Math" panose="02040503050406030204" pitchFamily="18" charset="0"/>
                                <a:ea typeface="+mj-ea"/>
                              </a:rPr>
                              <m:t>𝑝</m:t>
                            </m:r>
                          </m:sup>
                        </m:sSup>
                      </m:den>
                    </m:f>
                    <m:r>
                      <a:rPr lang="en-US" altLang="zh-CN" sz="3200" b="0" i="1" dirty="0" smtClean="0">
                        <a:latin typeface="Cambria Math" panose="02040503050406030204" pitchFamily="18" charset="0"/>
                        <a:ea typeface="+mj-ea"/>
                      </a:rPr>
                      <m:t>,</m:t>
                    </m:r>
                    <m:r>
                      <a:rPr lang="zh-CN" altLang="en-US" sz="3200" b="0" i="1" dirty="0" smtClean="0">
                        <a:latin typeface="Cambria Math" panose="02040503050406030204" pitchFamily="18" charset="0"/>
                        <a:ea typeface="+mj-ea"/>
                      </a:rPr>
                      <m:t>𝜉𝜖</m:t>
                    </m:r>
                    <m:d>
                      <m:dPr>
                        <m:ctrlPr>
                          <a:rPr lang="en-US" altLang="zh-CN" sz="3200" b="0" i="1" dirty="0" smtClean="0">
                            <a:latin typeface="Cambria Math" panose="02040503050406030204" pitchFamily="18" charset="0"/>
                            <a:ea typeface="+mj-ea"/>
                          </a:rPr>
                        </m:ctrlPr>
                      </m:dPr>
                      <m:e>
                        <m:r>
                          <a:rPr lang="en-US" altLang="zh-CN" sz="3200" b="0" i="1" dirty="0" smtClean="0">
                            <a:latin typeface="Cambria Math" panose="02040503050406030204" pitchFamily="18" charset="0"/>
                            <a:ea typeface="+mj-ea"/>
                          </a:rPr>
                          <m:t>𝑛</m:t>
                        </m:r>
                        <m:r>
                          <a:rPr lang="en-US" altLang="zh-CN" sz="3200" b="0" i="1" dirty="0" smtClean="0">
                            <a:latin typeface="Cambria Math" panose="02040503050406030204" pitchFamily="18" charset="0"/>
                            <a:ea typeface="+mj-ea"/>
                          </a:rPr>
                          <m:t>−1,</m:t>
                        </m:r>
                        <m:r>
                          <a:rPr lang="en-US" altLang="zh-CN" sz="3200" b="0" i="1" dirty="0" smtClean="0">
                            <a:latin typeface="Cambria Math" panose="02040503050406030204" pitchFamily="18" charset="0"/>
                            <a:ea typeface="+mj-ea"/>
                          </a:rPr>
                          <m:t>𝑛</m:t>
                        </m:r>
                      </m:e>
                    </m:d>
                  </m:oMath>
                </a14:m>
                <a:endParaRPr lang="zh-CN" altLang="en-US" sz="3200" dirty="0">
                  <a:latin typeface="+mj-ea"/>
                  <a:ea typeface="+mj-ea"/>
                </a:endParaRPr>
              </a:p>
            </p:txBody>
          </p:sp>
        </mc:Choice>
        <mc:Fallback xmlns="">
          <p:sp>
            <p:nvSpPr>
              <p:cNvPr id="5" name="文本框 4">
                <a:extLst>
                  <a:ext uri="{FF2B5EF4-FFF2-40B4-BE49-F238E27FC236}">
                    <a16:creationId xmlns:a16="http://schemas.microsoft.com/office/drawing/2014/main" id="{A1BDC053-3C2E-4AF9-9FE6-8BEC2105D0EE}"/>
                  </a:ext>
                </a:extLst>
              </p:cNvPr>
              <p:cNvSpPr txBox="1">
                <a:spLocks noRot="1" noChangeAspect="1" noMove="1" noResize="1" noEditPoints="1" noAdjustHandles="1" noChangeArrowheads="1" noChangeShapeType="1" noTextEdit="1"/>
              </p:cNvSpPr>
              <p:nvPr/>
            </p:nvSpPr>
            <p:spPr>
              <a:xfrm>
                <a:off x="2222223" y="2811657"/>
                <a:ext cx="7747553" cy="1064779"/>
              </a:xfrm>
              <a:prstGeom prst="rect">
                <a:avLst/>
              </a:prstGeom>
              <a:blipFill>
                <a:blip r:embed="rId4"/>
                <a:stretch>
                  <a:fillRect b="-3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A6D61F4E-E797-4AEE-A30F-3CE9878911F0}"/>
                  </a:ext>
                </a:extLst>
              </p:cNvPr>
              <p:cNvSpPr txBox="1"/>
              <p:nvPr/>
            </p:nvSpPr>
            <p:spPr>
              <a:xfrm>
                <a:off x="2320787" y="3980582"/>
                <a:ext cx="6083167" cy="889090"/>
              </a:xfrm>
              <a:prstGeom prst="rect">
                <a:avLst/>
              </a:prstGeom>
              <a:noFill/>
            </p:spPr>
            <p:txBody>
              <a:bodyPr wrap="square" rtlCol="0">
                <a:spAutoFit/>
              </a:bodyPr>
              <a:lstStyle/>
              <a:p>
                <a:r>
                  <a:rPr lang="zh-CN" altLang="en-US" sz="3200" dirty="0">
                    <a:latin typeface="+mj-ea"/>
                    <a:ea typeface="+mj-ea"/>
                  </a:rPr>
                  <a:t>即</a:t>
                </a:r>
                <a14:m>
                  <m:oMath xmlns:m="http://schemas.openxmlformats.org/officeDocument/2006/math">
                    <m:r>
                      <a:rPr lang="en-US" altLang="zh-CN" sz="3200" i="1" smtClean="0">
                        <a:latin typeface="Cambria Math" panose="02040503050406030204" pitchFamily="18" charset="0"/>
                        <a:ea typeface="+mj-ea"/>
                      </a:rPr>
                      <m:t> </m:t>
                    </m:r>
                    <m:f>
                      <m:fPr>
                        <m:ctrlPr>
                          <a:rPr lang="en-US" altLang="zh-CN" sz="3200" i="1" dirty="0" smtClean="0">
                            <a:latin typeface="Cambria Math" panose="02040503050406030204" pitchFamily="18" charset="0"/>
                            <a:ea typeface="+mj-ea"/>
                          </a:rPr>
                        </m:ctrlPr>
                      </m:fPr>
                      <m:num>
                        <m:r>
                          <a:rPr lang="en-US" altLang="zh-CN" sz="3200" b="0" i="1" dirty="0" smtClean="0">
                            <a:latin typeface="Cambria Math" panose="02040503050406030204" pitchFamily="18" charset="0"/>
                            <a:ea typeface="+mj-ea"/>
                          </a:rPr>
                          <m:t>1</m:t>
                        </m:r>
                      </m:num>
                      <m:den>
                        <m:r>
                          <a:rPr lang="en-US" altLang="zh-CN" sz="3200" b="0" i="1" dirty="0" smtClean="0">
                            <a:latin typeface="Cambria Math" panose="02040503050406030204" pitchFamily="18" charset="0"/>
                            <a:ea typeface="+mj-ea"/>
                          </a:rPr>
                          <m:t>𝑝</m:t>
                        </m:r>
                        <m:r>
                          <a:rPr lang="en-US" altLang="zh-CN" sz="3200" b="0" i="1" dirty="0" smtClean="0">
                            <a:latin typeface="Cambria Math" panose="02040503050406030204" pitchFamily="18" charset="0"/>
                            <a:ea typeface="+mj-ea"/>
                          </a:rPr>
                          <m:t>−1</m:t>
                        </m:r>
                      </m:den>
                    </m:f>
                    <m:d>
                      <m:dPr>
                        <m:begChr m:val="["/>
                        <m:endChr m:val="]"/>
                        <m:ctrlPr>
                          <a:rPr lang="en-US" altLang="zh-CN" sz="3200" b="0" i="1" dirty="0" smtClean="0">
                            <a:latin typeface="Cambria Math" panose="02040503050406030204" pitchFamily="18" charset="0"/>
                            <a:ea typeface="+mj-ea"/>
                          </a:rPr>
                        </m:ctrlPr>
                      </m:dPr>
                      <m:e>
                        <m:f>
                          <m:fPr>
                            <m:ctrlPr>
                              <a:rPr lang="en-US" altLang="zh-CN" sz="3200" b="0" i="1" dirty="0" smtClean="0">
                                <a:latin typeface="Cambria Math" panose="02040503050406030204" pitchFamily="18" charset="0"/>
                                <a:ea typeface="+mj-ea"/>
                              </a:rPr>
                            </m:ctrlPr>
                          </m:fPr>
                          <m:num>
                            <m:r>
                              <a:rPr lang="en-US" altLang="zh-CN" sz="3200" b="0" i="1" dirty="0" smtClean="0">
                                <a:latin typeface="Cambria Math" panose="02040503050406030204" pitchFamily="18" charset="0"/>
                                <a:ea typeface="+mj-ea"/>
                              </a:rPr>
                              <m:t>1</m:t>
                            </m:r>
                          </m:num>
                          <m:den>
                            <m:sSup>
                              <m:sSupPr>
                                <m:ctrlPr>
                                  <a:rPr lang="en-US" altLang="zh-CN" sz="3200" b="0" i="1" dirty="0" smtClean="0">
                                    <a:latin typeface="Cambria Math" panose="02040503050406030204" pitchFamily="18" charset="0"/>
                                    <a:ea typeface="+mj-ea"/>
                                  </a:rPr>
                                </m:ctrlPr>
                              </m:sSupPr>
                              <m:e>
                                <m:d>
                                  <m:dPr>
                                    <m:ctrlPr>
                                      <a:rPr lang="en-US" altLang="zh-CN" sz="3200" b="0" i="1" dirty="0" smtClean="0">
                                        <a:latin typeface="Cambria Math" panose="02040503050406030204" pitchFamily="18" charset="0"/>
                                        <a:ea typeface="+mj-ea"/>
                                      </a:rPr>
                                    </m:ctrlPr>
                                  </m:dPr>
                                  <m:e>
                                    <m:r>
                                      <a:rPr lang="en-US" altLang="zh-CN" sz="3200" b="0" i="1" dirty="0" smtClean="0">
                                        <a:latin typeface="Cambria Math" panose="02040503050406030204" pitchFamily="18" charset="0"/>
                                        <a:ea typeface="+mj-ea"/>
                                      </a:rPr>
                                      <m:t>𝑛</m:t>
                                    </m:r>
                                    <m:r>
                                      <a:rPr lang="en-US" altLang="zh-CN" sz="3200" b="0" i="1" dirty="0" smtClean="0">
                                        <a:latin typeface="Cambria Math" panose="02040503050406030204" pitchFamily="18" charset="0"/>
                                        <a:ea typeface="+mj-ea"/>
                                      </a:rPr>
                                      <m:t>−1</m:t>
                                    </m:r>
                                  </m:e>
                                </m:d>
                              </m:e>
                              <m:sup>
                                <m:r>
                                  <a:rPr lang="en-US" altLang="zh-CN" sz="3200" b="0" i="1" dirty="0" smtClean="0">
                                    <a:latin typeface="Cambria Math" panose="02040503050406030204" pitchFamily="18" charset="0"/>
                                    <a:ea typeface="+mj-ea"/>
                                  </a:rPr>
                                  <m:t>𝑝</m:t>
                                </m:r>
                                <m:r>
                                  <a:rPr lang="en-US" altLang="zh-CN" sz="3200" b="0" i="1" dirty="0" smtClean="0">
                                    <a:latin typeface="Cambria Math" panose="02040503050406030204" pitchFamily="18" charset="0"/>
                                    <a:ea typeface="+mj-ea"/>
                                  </a:rPr>
                                  <m:t>−1</m:t>
                                </m:r>
                              </m:sup>
                            </m:sSup>
                          </m:den>
                        </m:f>
                        <m:r>
                          <a:rPr lang="en-US" altLang="zh-CN" sz="3200" b="0" i="0" dirty="0" smtClean="0">
                            <a:latin typeface="Cambria Math" panose="02040503050406030204" pitchFamily="18" charset="0"/>
                            <a:ea typeface="+mj-ea"/>
                          </a:rPr>
                          <m:t>−</m:t>
                        </m:r>
                        <m:f>
                          <m:fPr>
                            <m:ctrlPr>
                              <a:rPr lang="en-US" altLang="zh-CN" sz="3200" b="0" i="1" dirty="0" smtClean="0">
                                <a:latin typeface="Cambria Math" panose="02040503050406030204" pitchFamily="18" charset="0"/>
                                <a:ea typeface="+mj-ea"/>
                              </a:rPr>
                            </m:ctrlPr>
                          </m:fPr>
                          <m:num>
                            <m:r>
                              <a:rPr lang="en-US" altLang="zh-CN" sz="3200" b="0" i="1" dirty="0" smtClean="0">
                                <a:latin typeface="Cambria Math" panose="02040503050406030204" pitchFamily="18" charset="0"/>
                                <a:ea typeface="+mj-ea"/>
                              </a:rPr>
                              <m:t>1</m:t>
                            </m:r>
                          </m:num>
                          <m:den>
                            <m:sSup>
                              <m:sSupPr>
                                <m:ctrlPr>
                                  <a:rPr lang="en-US" altLang="zh-CN" sz="3200" b="0" i="1" dirty="0" smtClean="0">
                                    <a:latin typeface="Cambria Math" panose="02040503050406030204" pitchFamily="18" charset="0"/>
                                    <a:ea typeface="+mj-ea"/>
                                  </a:rPr>
                                </m:ctrlPr>
                              </m:sSupPr>
                              <m:e>
                                <m:r>
                                  <a:rPr lang="en-US" altLang="zh-CN" sz="3200" b="0" i="1" dirty="0" smtClean="0">
                                    <a:latin typeface="Cambria Math" panose="02040503050406030204" pitchFamily="18" charset="0"/>
                                    <a:ea typeface="+mj-ea"/>
                                  </a:rPr>
                                  <m:t>𝑛</m:t>
                                </m:r>
                              </m:e>
                              <m:sup>
                                <m:r>
                                  <a:rPr lang="en-US" altLang="zh-CN" sz="3200" b="0" i="1" dirty="0" smtClean="0">
                                    <a:latin typeface="Cambria Math" panose="02040503050406030204" pitchFamily="18" charset="0"/>
                                    <a:ea typeface="+mj-ea"/>
                                  </a:rPr>
                                  <m:t>𝑝</m:t>
                                </m:r>
                                <m:r>
                                  <a:rPr lang="en-US" altLang="zh-CN" sz="3200" b="0" i="1" dirty="0" smtClean="0">
                                    <a:latin typeface="Cambria Math" panose="02040503050406030204" pitchFamily="18" charset="0"/>
                                    <a:ea typeface="+mj-ea"/>
                                  </a:rPr>
                                  <m:t>−1</m:t>
                                </m:r>
                              </m:sup>
                            </m:sSup>
                          </m:den>
                        </m:f>
                      </m:e>
                    </m:d>
                    <m:r>
                      <a:rPr lang="en-US" altLang="zh-CN" sz="3200" b="0" i="0" dirty="0" smtClean="0">
                        <a:latin typeface="Cambria Math" panose="02040503050406030204" pitchFamily="18" charset="0"/>
                        <a:ea typeface="+mj-ea"/>
                      </a:rPr>
                      <m:t>=</m:t>
                    </m:r>
                    <m:f>
                      <m:fPr>
                        <m:ctrlPr>
                          <a:rPr lang="en-US" altLang="zh-CN" sz="3200" b="0" i="1" dirty="0" smtClean="0">
                            <a:latin typeface="Cambria Math" panose="02040503050406030204" pitchFamily="18" charset="0"/>
                            <a:ea typeface="+mj-ea"/>
                          </a:rPr>
                        </m:ctrlPr>
                      </m:fPr>
                      <m:num>
                        <m:r>
                          <a:rPr lang="en-US" altLang="zh-CN" sz="3200" b="0" i="1" dirty="0" smtClean="0">
                            <a:latin typeface="Cambria Math" panose="02040503050406030204" pitchFamily="18" charset="0"/>
                            <a:ea typeface="+mj-ea"/>
                          </a:rPr>
                          <m:t>1</m:t>
                        </m:r>
                      </m:num>
                      <m:den>
                        <m:sSup>
                          <m:sSupPr>
                            <m:ctrlPr>
                              <a:rPr lang="en-US" altLang="zh-CN" sz="3200" b="0" i="1" dirty="0" smtClean="0">
                                <a:latin typeface="Cambria Math" panose="02040503050406030204" pitchFamily="18" charset="0"/>
                                <a:ea typeface="+mj-ea"/>
                              </a:rPr>
                            </m:ctrlPr>
                          </m:sSupPr>
                          <m:e>
                            <m:r>
                              <a:rPr lang="zh-CN" altLang="en-US" sz="3200" b="0" i="1" dirty="0" smtClean="0">
                                <a:latin typeface="Cambria Math" panose="02040503050406030204" pitchFamily="18" charset="0"/>
                                <a:ea typeface="+mj-ea"/>
                              </a:rPr>
                              <m:t>𝜉</m:t>
                            </m:r>
                          </m:e>
                          <m:sup>
                            <m:r>
                              <a:rPr lang="en-US" altLang="zh-CN" sz="3200" b="0" i="1" dirty="0" smtClean="0">
                                <a:latin typeface="Cambria Math" panose="02040503050406030204" pitchFamily="18" charset="0"/>
                                <a:ea typeface="+mj-ea"/>
                              </a:rPr>
                              <m:t>𝑝</m:t>
                            </m:r>
                          </m:sup>
                        </m:sSup>
                      </m:den>
                    </m:f>
                  </m:oMath>
                </a14:m>
                <a:endParaRPr lang="zh-CN" altLang="en-US" sz="3200" dirty="0">
                  <a:latin typeface="+mj-ea"/>
                  <a:ea typeface="+mj-ea"/>
                </a:endParaRPr>
              </a:p>
            </p:txBody>
          </p:sp>
        </mc:Choice>
        <mc:Fallback>
          <p:sp>
            <p:nvSpPr>
              <p:cNvPr id="7" name="文本框 6">
                <a:extLst>
                  <a:ext uri="{FF2B5EF4-FFF2-40B4-BE49-F238E27FC236}">
                    <a16:creationId xmlns:a16="http://schemas.microsoft.com/office/drawing/2014/main" id="{A6D61F4E-E797-4AEE-A30F-3CE9878911F0}"/>
                  </a:ext>
                </a:extLst>
              </p:cNvPr>
              <p:cNvSpPr txBox="1">
                <a:spLocks noRot="1" noChangeAspect="1" noMove="1" noResize="1" noEditPoints="1" noAdjustHandles="1" noChangeArrowheads="1" noChangeShapeType="1" noTextEdit="1"/>
              </p:cNvSpPr>
              <p:nvPr/>
            </p:nvSpPr>
            <p:spPr>
              <a:xfrm>
                <a:off x="2320787" y="3980582"/>
                <a:ext cx="6083167" cy="889090"/>
              </a:xfrm>
              <a:prstGeom prst="rect">
                <a:avLst/>
              </a:prstGeom>
              <a:blipFill>
                <a:blip r:embed="rId5"/>
                <a:stretch>
                  <a:fillRect l="-2605" b="-13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8F1A95E-8BEE-4C7D-B7B7-31A1C9ACB607}"/>
                  </a:ext>
                </a:extLst>
              </p:cNvPr>
              <p:cNvSpPr txBox="1"/>
              <p:nvPr/>
            </p:nvSpPr>
            <p:spPr>
              <a:xfrm>
                <a:off x="0" y="4960352"/>
                <a:ext cx="10618304" cy="869469"/>
              </a:xfrm>
              <a:prstGeom prst="rect">
                <a:avLst/>
              </a:prstGeom>
              <a:noFill/>
            </p:spPr>
            <p:txBody>
              <a:bodyPr wrap="square" rtlCol="0">
                <a:spAutoFit/>
              </a:bodyPr>
              <a:lstStyle/>
              <a:p>
                <a14:m>
                  <m:oMath xmlns:m="http://schemas.openxmlformats.org/officeDocument/2006/math">
                    <m:r>
                      <a:rPr lang="zh-CN" altLang="en-US" sz="3200" i="1" smtClean="0">
                        <a:latin typeface="Cambria Math" panose="02040503050406030204" pitchFamily="18" charset="0"/>
                      </a:rPr>
                      <m:t>∵</m:t>
                    </m:r>
                    <m:r>
                      <a:rPr lang="zh-CN" altLang="en-US" sz="3200" i="1" smtClean="0">
                        <a:latin typeface="Cambria Math" panose="02040503050406030204" pitchFamily="18" charset="0"/>
                      </a:rPr>
                      <m:t>𝜉𝜖</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𝑛</m:t>
                        </m:r>
                        <m:r>
                          <a:rPr lang="en-US" altLang="zh-CN" sz="3200" b="0" i="1" smtClean="0">
                            <a:latin typeface="Cambria Math" panose="02040503050406030204" pitchFamily="18" charset="0"/>
                          </a:rPr>
                          <m:t>−1,</m:t>
                        </m:r>
                        <m:r>
                          <a:rPr lang="en-US" altLang="zh-CN" sz="3200" b="0" i="1" smtClean="0">
                            <a:latin typeface="Cambria Math" panose="02040503050406030204" pitchFamily="18" charset="0"/>
                          </a:rPr>
                          <m:t>𝑛</m:t>
                        </m:r>
                      </m:e>
                    </m:d>
                    <m:r>
                      <a:rPr lang="en-US" altLang="zh-CN" sz="3200" b="0" i="1" smtClean="0">
                        <a:latin typeface="Cambria Math" panose="02040503050406030204" pitchFamily="18" charset="0"/>
                      </a:rPr>
                      <m:t>,</m:t>
                    </m:r>
                    <m:r>
                      <a:rPr lang="zh-CN" altLang="en-US" sz="3200" i="1">
                        <a:latin typeface="Cambria Math" panose="02040503050406030204" pitchFamily="18" charset="0"/>
                      </a:rPr>
                      <m:t>则</m:t>
                    </m:r>
                    <m:f>
                      <m:fPr>
                        <m:ctrlPr>
                          <a:rPr lang="en-US" altLang="zh-CN" sz="3200" i="1" smtClean="0">
                            <a:latin typeface="Cambria Math" panose="02040503050406030204" pitchFamily="18" charset="0"/>
                          </a:rPr>
                        </m:ctrlPr>
                      </m:fPr>
                      <m:num>
                        <m:r>
                          <a:rPr lang="en-US" altLang="zh-CN" sz="3200" i="1">
                            <a:latin typeface="Cambria Math" panose="02040503050406030204" pitchFamily="18" charset="0"/>
                          </a:rPr>
                          <m:t>1</m:t>
                        </m:r>
                      </m:num>
                      <m:den>
                        <m:sSup>
                          <m:sSupPr>
                            <m:ctrlPr>
                              <a:rPr lang="en-US" altLang="zh-CN" sz="3200" i="1" smtClean="0">
                                <a:latin typeface="Cambria Math" panose="02040503050406030204" pitchFamily="18" charset="0"/>
                              </a:rPr>
                            </m:ctrlPr>
                          </m:sSupPr>
                          <m:e>
                            <m:r>
                              <a:rPr lang="zh-CN" altLang="en-US" sz="3200" i="1" smtClean="0">
                                <a:latin typeface="Cambria Math" panose="02040503050406030204" pitchFamily="18" charset="0"/>
                              </a:rPr>
                              <m:t>𝜉</m:t>
                            </m:r>
                          </m:e>
                          <m:sup>
                            <m:r>
                              <a:rPr lang="en-US" altLang="zh-CN" sz="3200" b="0" i="1" smtClean="0">
                                <a:latin typeface="Cambria Math" panose="02040503050406030204" pitchFamily="18" charset="0"/>
                              </a:rPr>
                              <m:t>𝑝</m:t>
                            </m:r>
                          </m:sup>
                        </m:sSup>
                      </m:den>
                    </m:f>
                    <m:r>
                      <a:rPr lang="en-US" altLang="zh-CN" sz="3200" b="0" i="0" smtClean="0">
                        <a:latin typeface="Cambria Math" panose="02040503050406030204" pitchFamily="18" charset="0"/>
                      </a:rPr>
                      <m:t>&gt;</m:t>
                    </m:r>
                    <m:f>
                      <m:fPr>
                        <m:ctrlPr>
                          <a:rPr lang="en-US" altLang="zh-CN" sz="3200" b="0" i="1" smtClean="0">
                            <a:latin typeface="Cambria Math" panose="02040503050406030204" pitchFamily="18" charset="0"/>
                          </a:rPr>
                        </m:ctrlPr>
                      </m:fPr>
                      <m:num>
                        <m:r>
                          <a:rPr lang="en-US" altLang="zh-CN" sz="3200" b="0" i="1" smtClean="0">
                            <a:latin typeface="Cambria Math" panose="02040503050406030204" pitchFamily="18" charset="0"/>
                          </a:rPr>
                          <m:t>1</m:t>
                        </m:r>
                      </m:num>
                      <m:den>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𝑛</m:t>
                            </m:r>
                          </m:e>
                          <m:sup>
                            <m:r>
                              <a:rPr lang="en-US" altLang="zh-CN" sz="3200" b="0" i="1" smtClean="0">
                                <a:latin typeface="Cambria Math" panose="02040503050406030204" pitchFamily="18" charset="0"/>
                              </a:rPr>
                              <m:t>𝑝</m:t>
                            </m:r>
                          </m:sup>
                        </m:sSup>
                      </m:den>
                    </m:f>
                  </m:oMath>
                </a14:m>
                <a:r>
                  <a:rPr lang="en-US" altLang="zh-CN" sz="3200" dirty="0"/>
                  <a:t>,</a:t>
                </a:r>
                <a:r>
                  <a:rPr lang="zh-CN" altLang="en-US" sz="3200" dirty="0"/>
                  <a:t>故</a:t>
                </a:r>
                <a14:m>
                  <m:oMath xmlns:m="http://schemas.openxmlformats.org/officeDocument/2006/math">
                    <m:r>
                      <a:rPr lang="en-US" altLang="zh-CN" sz="3200" i="1" smtClean="0">
                        <a:latin typeface="Cambria Math" panose="02040503050406030204" pitchFamily="18" charset="0"/>
                      </a:rPr>
                      <m:t> </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1</m:t>
                        </m:r>
                      </m:num>
                      <m:den>
                        <m:r>
                          <a:rPr lang="en-US" altLang="zh-CN" sz="3200" i="1" dirty="0">
                            <a:latin typeface="Cambria Math" panose="02040503050406030204" pitchFamily="18" charset="0"/>
                          </a:rPr>
                          <m:t>𝑝</m:t>
                        </m:r>
                        <m:r>
                          <a:rPr lang="en-US" altLang="zh-CN" sz="3200" i="1" dirty="0">
                            <a:latin typeface="Cambria Math" panose="02040503050406030204" pitchFamily="18" charset="0"/>
                          </a:rPr>
                          <m:t>−1</m:t>
                        </m:r>
                      </m:den>
                    </m:f>
                    <m:d>
                      <m:dPr>
                        <m:begChr m:val="["/>
                        <m:endChr m:val="]"/>
                        <m:ctrlPr>
                          <a:rPr lang="en-US" altLang="zh-CN" sz="3200" i="1" dirty="0">
                            <a:latin typeface="Cambria Math" panose="02040503050406030204" pitchFamily="18" charset="0"/>
                          </a:rPr>
                        </m:ctrlPr>
                      </m:dPr>
                      <m:e>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1</m:t>
                            </m:r>
                          </m:num>
                          <m:den>
                            <m:sSup>
                              <m:sSupPr>
                                <m:ctrlPr>
                                  <a:rPr lang="en-US" altLang="zh-CN" sz="3200" i="1" dirty="0">
                                    <a:latin typeface="Cambria Math" panose="02040503050406030204" pitchFamily="18" charset="0"/>
                                  </a:rPr>
                                </m:ctrlPr>
                              </m:sSupPr>
                              <m:e>
                                <m:d>
                                  <m:dPr>
                                    <m:ctrlPr>
                                      <a:rPr lang="en-US" altLang="zh-CN" sz="3200" i="1" dirty="0">
                                        <a:latin typeface="Cambria Math" panose="02040503050406030204" pitchFamily="18" charset="0"/>
                                      </a:rPr>
                                    </m:ctrlPr>
                                  </m:dPr>
                                  <m:e>
                                    <m:r>
                                      <a:rPr lang="en-US" altLang="zh-CN" sz="3200" i="1" dirty="0">
                                        <a:latin typeface="Cambria Math" panose="02040503050406030204" pitchFamily="18" charset="0"/>
                                      </a:rPr>
                                      <m:t>𝑛</m:t>
                                    </m:r>
                                    <m:r>
                                      <a:rPr lang="en-US" altLang="zh-CN" sz="3200" i="1" dirty="0">
                                        <a:latin typeface="Cambria Math" panose="02040503050406030204" pitchFamily="18" charset="0"/>
                                      </a:rPr>
                                      <m:t>−1</m:t>
                                    </m:r>
                                  </m:e>
                                </m:d>
                              </m:e>
                              <m:sup>
                                <m:r>
                                  <a:rPr lang="en-US" altLang="zh-CN" sz="3200" i="1" dirty="0">
                                    <a:latin typeface="Cambria Math" panose="02040503050406030204" pitchFamily="18" charset="0"/>
                                  </a:rPr>
                                  <m:t>𝑝</m:t>
                                </m:r>
                                <m:r>
                                  <a:rPr lang="en-US" altLang="zh-CN" sz="3200" i="1" dirty="0">
                                    <a:latin typeface="Cambria Math" panose="02040503050406030204" pitchFamily="18" charset="0"/>
                                  </a:rPr>
                                  <m:t>−1</m:t>
                                </m:r>
                              </m:sup>
                            </m:sSup>
                          </m:den>
                        </m:f>
                        <m:r>
                          <a:rPr lang="en-US" altLang="zh-CN" sz="3200" dirty="0">
                            <a:latin typeface="Cambria Math" panose="02040503050406030204" pitchFamily="18" charset="0"/>
                          </a:rPr>
                          <m:t>−</m:t>
                        </m:r>
                        <m:f>
                          <m:fPr>
                            <m:ctrlPr>
                              <a:rPr lang="en-US" altLang="zh-CN" sz="3200" i="1" dirty="0">
                                <a:latin typeface="Cambria Math" panose="02040503050406030204" pitchFamily="18" charset="0"/>
                              </a:rPr>
                            </m:ctrlPr>
                          </m:fPr>
                          <m:num>
                            <m:r>
                              <a:rPr lang="en-US" altLang="zh-CN" sz="3200" i="1" dirty="0">
                                <a:latin typeface="Cambria Math" panose="02040503050406030204" pitchFamily="18" charset="0"/>
                              </a:rPr>
                              <m:t>1</m:t>
                            </m:r>
                          </m:num>
                          <m:den>
                            <m:sSup>
                              <m:sSupPr>
                                <m:ctrlPr>
                                  <a:rPr lang="en-US" altLang="zh-CN" sz="3200" i="1" dirty="0">
                                    <a:latin typeface="Cambria Math" panose="02040503050406030204" pitchFamily="18" charset="0"/>
                                  </a:rPr>
                                </m:ctrlPr>
                              </m:sSupPr>
                              <m:e>
                                <m:r>
                                  <a:rPr lang="en-US" altLang="zh-CN" sz="3200" i="1" dirty="0">
                                    <a:latin typeface="Cambria Math" panose="02040503050406030204" pitchFamily="18" charset="0"/>
                                  </a:rPr>
                                  <m:t>𝑛</m:t>
                                </m:r>
                              </m:e>
                              <m:sup>
                                <m:r>
                                  <a:rPr lang="en-US" altLang="zh-CN" sz="3200" i="1" dirty="0">
                                    <a:latin typeface="Cambria Math" panose="02040503050406030204" pitchFamily="18" charset="0"/>
                                  </a:rPr>
                                  <m:t>𝑝</m:t>
                                </m:r>
                                <m:r>
                                  <a:rPr lang="en-US" altLang="zh-CN" sz="3200" i="1" dirty="0">
                                    <a:latin typeface="Cambria Math" panose="02040503050406030204" pitchFamily="18" charset="0"/>
                                  </a:rPr>
                                  <m:t>−1</m:t>
                                </m:r>
                              </m:sup>
                            </m:sSup>
                          </m:den>
                        </m:f>
                      </m:e>
                    </m:d>
                    <m:r>
                      <a:rPr lang="en-US" altLang="zh-CN" sz="3200" b="0" i="1" dirty="0" smtClean="0">
                        <a:latin typeface="Cambria Math" panose="02040503050406030204" pitchFamily="18" charset="0"/>
                      </a:rPr>
                      <m:t>&gt;</m:t>
                    </m:r>
                    <m:f>
                      <m:fPr>
                        <m:ctrlPr>
                          <a:rPr lang="en-US" altLang="zh-CN" sz="3200" b="0" i="1" dirty="0" smtClean="0">
                            <a:latin typeface="Cambria Math" panose="02040503050406030204" pitchFamily="18" charset="0"/>
                          </a:rPr>
                        </m:ctrlPr>
                      </m:fPr>
                      <m:num>
                        <m:r>
                          <a:rPr lang="en-US" altLang="zh-CN" sz="3200" b="0" i="1" dirty="0" smtClean="0">
                            <a:latin typeface="Cambria Math" panose="02040503050406030204" pitchFamily="18" charset="0"/>
                          </a:rPr>
                          <m:t>1</m:t>
                        </m:r>
                      </m:num>
                      <m:den>
                        <m:sSup>
                          <m:sSupPr>
                            <m:ctrlPr>
                              <a:rPr lang="en-US" altLang="zh-CN" sz="3200" b="0" i="1" dirty="0" smtClean="0">
                                <a:latin typeface="Cambria Math" panose="02040503050406030204" pitchFamily="18" charset="0"/>
                              </a:rPr>
                            </m:ctrlPr>
                          </m:sSupPr>
                          <m:e>
                            <m:r>
                              <a:rPr lang="en-US" altLang="zh-CN" sz="3200" b="0" i="1" dirty="0" smtClean="0">
                                <a:latin typeface="Cambria Math" panose="02040503050406030204" pitchFamily="18" charset="0"/>
                              </a:rPr>
                              <m:t>𝑛</m:t>
                            </m:r>
                          </m:e>
                          <m:sup>
                            <m:r>
                              <a:rPr lang="en-US" altLang="zh-CN" sz="3200" b="0" i="1" dirty="0" smtClean="0">
                                <a:latin typeface="Cambria Math" panose="02040503050406030204" pitchFamily="18" charset="0"/>
                              </a:rPr>
                              <m:t>𝑝</m:t>
                            </m:r>
                          </m:sup>
                        </m:sSup>
                      </m:den>
                    </m:f>
                  </m:oMath>
                </a14:m>
                <a:endParaRPr lang="zh-CN" altLang="en-US" sz="3200" dirty="0"/>
              </a:p>
            </p:txBody>
          </p:sp>
        </mc:Choice>
        <mc:Fallback>
          <p:sp>
            <p:nvSpPr>
              <p:cNvPr id="8" name="文本框 7">
                <a:extLst>
                  <a:ext uri="{FF2B5EF4-FFF2-40B4-BE49-F238E27FC236}">
                    <a16:creationId xmlns:a16="http://schemas.microsoft.com/office/drawing/2014/main" id="{28F1A95E-8BEE-4C7D-B7B7-31A1C9ACB607}"/>
                  </a:ext>
                </a:extLst>
              </p:cNvPr>
              <p:cNvSpPr txBox="1">
                <a:spLocks noRot="1" noChangeAspect="1" noMove="1" noResize="1" noEditPoints="1" noAdjustHandles="1" noChangeArrowheads="1" noChangeShapeType="1" noTextEdit="1"/>
              </p:cNvSpPr>
              <p:nvPr/>
            </p:nvSpPr>
            <p:spPr>
              <a:xfrm>
                <a:off x="0" y="4960352"/>
                <a:ext cx="10618304" cy="869469"/>
              </a:xfrm>
              <a:prstGeom prst="rect">
                <a:avLst/>
              </a:prstGeom>
              <a:blipFill>
                <a:blip r:embed="rId6"/>
                <a:stretch>
                  <a:fillRect b="-3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2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2" grpId="0"/>
      <p:bldP spid="3" grpId="0"/>
      <p:bldP spid="5"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3571" y="652880"/>
            <a:ext cx="6884276"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200" normalizeH="0" baseline="0" noProof="0" dirty="0">
                <a:ln>
                  <a:noFill/>
                </a:ln>
                <a:solidFill>
                  <a:srgbClr val="000000">
                    <a:lumMod val="85000"/>
                    <a:lumOff val="15000"/>
                  </a:srgbClr>
                </a:solidFill>
                <a:effectLst/>
                <a:uLnTx/>
                <a:uFillTx/>
                <a:latin typeface="+mj-ea"/>
                <a:ea typeface="汉仪乐喵体W"/>
                <a:cs typeface="+mn-cs"/>
              </a:rPr>
              <a:t>（三）柯西中值定理</a:t>
            </a:r>
            <a:endParaRPr kumimoji="0" lang="zh-CN" altLang="en-US" sz="1800" b="0" i="0" u="none" strike="noStrike" kern="1200" cap="none" spc="0" normalizeH="0" baseline="0" noProof="0" dirty="0">
              <a:ln>
                <a:noFill/>
              </a:ln>
              <a:solidFill>
                <a:srgbClr val="000000"/>
              </a:solidFill>
              <a:effectLst/>
              <a:uLnTx/>
              <a:uFillTx/>
              <a:latin typeface="幼圆"/>
              <a:cs typeface="+mn-cs"/>
            </a:endParaRPr>
          </a:p>
        </p:txBody>
      </p:sp>
      <p:sp>
        <p:nvSpPr>
          <p:cNvPr id="4" name="文本框 3"/>
          <p:cNvSpPr txBox="1"/>
          <p:nvPr/>
        </p:nvSpPr>
        <p:spPr>
          <a:xfrm>
            <a:off x="285367" y="1536174"/>
            <a:ext cx="1094126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若 </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满足</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zh-CN" sz="4800" b="0" i="0" u="none" strike="noStrike" kern="1200" cap="none" spc="0" normalizeH="0" baseline="0" noProof="0" dirty="0">
                <a:ln>
                  <a:noFill/>
                </a:ln>
                <a:solidFill>
                  <a:srgbClr val="000000"/>
                </a:solidFill>
                <a:effectLst/>
                <a:uLnTx/>
                <a:uFillTx/>
                <a:latin typeface="幼圆"/>
                <a:ea typeface="等线" panose="02010600030101010101" pitchFamily="2" charset="-122"/>
                <a:cs typeface="Times New Roman" panose="02020603050405020304" pitchFamily="18" charset="0"/>
              </a:rPr>
              <a:t> </a:t>
            </a:r>
            <a:endParaRPr kumimoji="0" lang="en-US" altLang="zh-CN" sz="4800" b="0" i="0" u="none" strike="noStrike" kern="1200" cap="none" spc="0" normalizeH="0" baseline="0" noProof="0" dirty="0">
              <a:ln>
                <a:noFill/>
              </a:ln>
              <a:solidFill>
                <a:srgbClr val="000000"/>
              </a:solidFill>
              <a:effectLst/>
              <a:uLnTx/>
              <a:uFillTx/>
              <a:latin typeface="幼圆"/>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连续</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可导</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内</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g′(</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0</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a:t>
            </a:r>
            <a:endPar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 </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则至少存在一点 </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r>
              <a:rPr kumimoji="0" lang="en-US" altLang="zh-CN" sz="48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使</a:t>
            </a:r>
          </a:p>
        </p:txBody>
      </p:sp>
      <p:sp>
        <p:nvSpPr>
          <p:cNvPr id="5" name="文本框 4"/>
          <p:cNvSpPr txBox="1"/>
          <p:nvPr/>
        </p:nvSpPr>
        <p:spPr>
          <a:xfrm>
            <a:off x="7970809" y="4299504"/>
            <a:ext cx="18018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f(b)-f(a)</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6" name="文本框 5"/>
          <p:cNvSpPr txBox="1"/>
          <p:nvPr/>
        </p:nvSpPr>
        <p:spPr>
          <a:xfrm>
            <a:off x="7815236" y="4591061"/>
            <a:ext cx="2459421"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3600" b="1"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3600" b="1"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10067309" y="4583117"/>
            <a:ext cx="16974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p>
        </p:txBody>
      </p:sp>
      <p:sp>
        <p:nvSpPr>
          <p:cNvPr id="8" name="矩形 7"/>
          <p:cNvSpPr/>
          <p:nvPr/>
        </p:nvSpPr>
        <p:spPr>
          <a:xfrm>
            <a:off x="7769001" y="4935483"/>
            <a:ext cx="2047355" cy="646331"/>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g(b)-g(a)</a:t>
            </a:r>
            <a:endPar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p:sp>
        <p:nvSpPr>
          <p:cNvPr id="10" name="文本框 9"/>
          <p:cNvSpPr txBox="1"/>
          <p:nvPr/>
        </p:nvSpPr>
        <p:spPr>
          <a:xfrm>
            <a:off x="9655735" y="4602300"/>
            <a:ext cx="3161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1" name="矩形 10"/>
          <p:cNvSpPr/>
          <p:nvPr/>
        </p:nvSpPr>
        <p:spPr>
          <a:xfrm>
            <a:off x="9911736" y="4838325"/>
            <a:ext cx="1441420"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g′(</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endParaRPr kumimoji="0" lang="zh-CN" altLang="en-US" sz="1800" b="0" i="0" u="none" strike="noStrike" kern="1200" cap="none" spc="0" normalizeH="0" baseline="0" noProof="0" dirty="0">
              <a:ln>
                <a:noFill/>
              </a:ln>
              <a:solidFill>
                <a:srgbClr val="000000"/>
              </a:solidFill>
              <a:effectLst/>
              <a:uLnTx/>
              <a:uFillTx/>
              <a:latin typeface="幼圆"/>
              <a:cs typeface="+mn-cs"/>
            </a:endParaRPr>
          </a:p>
        </p:txBody>
      </p:sp>
      <p:sp>
        <p:nvSpPr>
          <p:cNvPr id="12" name="矩形 11"/>
          <p:cNvSpPr/>
          <p:nvPr/>
        </p:nvSpPr>
        <p:spPr>
          <a:xfrm>
            <a:off x="10105478" y="4143243"/>
            <a:ext cx="1260281"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0000"/>
                </a:solidFill>
                <a:effectLst/>
                <a:uLnTx/>
                <a:uFillTx/>
                <a:latin typeface="+mj-ea"/>
                <a:ea typeface="汉仪乐喵体W"/>
                <a:cs typeface="+mn-cs"/>
              </a:rPr>
              <a:t>f′(</a:t>
            </a:r>
            <a:r>
              <a:rPr kumimoji="0" lang="el-GR" altLang="zh-CN" sz="4800" b="0" i="0" u="none" strike="noStrike" kern="1200" cap="none" spc="0" normalizeH="0" baseline="0" noProof="0" dirty="0">
                <a:ln>
                  <a:noFill/>
                </a:ln>
                <a:solidFill>
                  <a:srgbClr val="000000"/>
                </a:solidFill>
                <a:effectLst/>
                <a:uLnTx/>
                <a:uFillTx/>
                <a:latin typeface="+mj-ea"/>
                <a:ea typeface="汉仪乐喵体W"/>
                <a:cs typeface="+mn-cs"/>
              </a:rPr>
              <a:t>ζ)</a:t>
            </a:r>
            <a:endParaRPr kumimoji="0" lang="zh-CN" altLang="en-US" sz="1800" b="0" i="0" u="none" strike="noStrike" kern="1200" cap="none" spc="0" normalizeH="0" baseline="0" noProof="0" dirty="0">
              <a:ln>
                <a:noFill/>
              </a:ln>
              <a:solidFill>
                <a:srgbClr val="000000"/>
              </a:solidFill>
              <a:effectLst/>
              <a:uLnTx/>
              <a:uFillTx/>
              <a:latin typeface="幼圆"/>
              <a:cs typeface="+mn-cs"/>
            </a:endParaRPr>
          </a:p>
        </p:txBody>
      </p:sp>
    </p:spTree>
    <p:extLst>
      <p:ext uri="{BB962C8B-B14F-4D97-AF65-F5344CB8AC3E}">
        <p14:creationId xmlns:p14="http://schemas.microsoft.com/office/powerpoint/2010/main" val="2439857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600" y="110600"/>
            <a:ext cx="11037600" cy="441964"/>
          </a:xfrm>
        </p:spPr>
        <p:txBody>
          <a:bodyPr>
            <a:noAutofit/>
          </a:bodyPr>
          <a:lstStyle/>
          <a:p>
            <a:r>
              <a:rPr lang="zh-CN" altLang="en-US" sz="4800" dirty="0">
                <a:latin typeface="+mj-ea"/>
                <a:ea typeface="+mj-ea"/>
              </a:rPr>
              <a:t>应用                                           </a:t>
            </a:r>
            <a:r>
              <a:rPr lang="zh-CN" altLang="en-US" sz="800" b="0" dirty="0">
                <a:latin typeface="+mj-ea"/>
                <a:ea typeface="+mj-ea"/>
              </a:rPr>
              <a:t>（题型</a:t>
            </a:r>
            <a:r>
              <a:rPr lang="zh-CN" altLang="en-US" sz="800" b="0" dirty="0">
                <a:latin typeface="+mj-ea"/>
                <a:ea typeface="+mj-ea"/>
                <a:hlinkClick r:id="rId9" action="ppaction://hlinkfile"/>
              </a:rPr>
              <a:t>链接</a:t>
            </a:r>
            <a:r>
              <a:rPr lang="zh-CN" altLang="en-US" sz="800" b="0" dirty="0">
                <a:latin typeface="+mj-ea"/>
                <a:ea typeface="+mj-ea"/>
              </a:rPr>
              <a:t>）</a:t>
            </a:r>
            <a:endParaRPr lang="zh-CN" altLang="zh-CN" sz="800" b="0" dirty="0">
              <a:latin typeface="+mj-ea"/>
              <a:ea typeface="+mj-ea"/>
            </a:endParaRPr>
          </a:p>
        </p:txBody>
      </p:sp>
      <p:sp>
        <p:nvSpPr>
          <p:cNvPr id="15" name="椭圆 14"/>
          <p:cNvSpPr/>
          <p:nvPr>
            <p:custDataLst>
              <p:tags r:id="rId3"/>
            </p:custDataLst>
          </p:nvPr>
        </p:nvSpPr>
        <p:spPr>
          <a:xfrm>
            <a:off x="855949" y="1808770"/>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1</a:t>
            </a:r>
          </a:p>
        </p:txBody>
      </p:sp>
      <p:sp>
        <p:nvSpPr>
          <p:cNvPr id="17" name="椭圆 16"/>
          <p:cNvSpPr/>
          <p:nvPr>
            <p:custDataLst>
              <p:tags r:id="rId4"/>
            </p:custDataLst>
          </p:nvPr>
        </p:nvSpPr>
        <p:spPr>
          <a:xfrm>
            <a:off x="855948" y="4624576"/>
            <a:ext cx="615895" cy="615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4</a:t>
            </a:r>
          </a:p>
        </p:txBody>
      </p:sp>
      <p:sp>
        <p:nvSpPr>
          <p:cNvPr id="18" name="椭圆 17"/>
          <p:cNvSpPr/>
          <p:nvPr>
            <p:custDataLst>
              <p:tags r:id="rId5"/>
            </p:custDataLst>
          </p:nvPr>
        </p:nvSpPr>
        <p:spPr>
          <a:xfrm>
            <a:off x="855948" y="3710673"/>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3</a:t>
            </a:r>
          </a:p>
        </p:txBody>
      </p:sp>
      <p:sp>
        <p:nvSpPr>
          <p:cNvPr id="14" name="文本框 13"/>
          <p:cNvSpPr txBox="1"/>
          <p:nvPr/>
        </p:nvSpPr>
        <p:spPr>
          <a:xfrm>
            <a:off x="1685528" y="3710672"/>
            <a:ext cx="102962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汉仪乐喵体W"/>
                <a:ea typeface="汉仪乐喵体W"/>
                <a:cs typeface="+mn-cs"/>
              </a:rPr>
              <a:t>证明不等式 （同拉格朗日中值定理）</a:t>
            </a:r>
          </a:p>
        </p:txBody>
      </p:sp>
      <p:sp>
        <p:nvSpPr>
          <p:cNvPr id="20" name="文本框 19"/>
          <p:cNvSpPr txBox="1"/>
          <p:nvPr/>
        </p:nvSpPr>
        <p:spPr>
          <a:xfrm>
            <a:off x="1685528" y="1777675"/>
            <a:ext cx="65151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汉仪乐喵体W"/>
                <a:ea typeface="汉仪乐喵体W"/>
                <a:cs typeface="+mn-cs"/>
              </a:rPr>
              <a:t>求极限  （了解）</a:t>
            </a:r>
          </a:p>
        </p:txBody>
      </p:sp>
      <p:sp>
        <p:nvSpPr>
          <p:cNvPr id="21" name="文本框 20"/>
          <p:cNvSpPr txBox="1"/>
          <p:nvPr/>
        </p:nvSpPr>
        <p:spPr>
          <a:xfrm>
            <a:off x="1685528" y="4536274"/>
            <a:ext cx="105064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汉仪乐喵体W"/>
                <a:ea typeface="汉仪乐喵体W"/>
                <a:cs typeface="+mn-cs"/>
              </a:rPr>
              <a:t>证明等式成立（明显能构成两个函数</a:t>
            </a:r>
            <a:r>
              <a:rPr kumimoji="0" lang="zh-CN" altLang="en-US" sz="4800" b="0" i="0" u="none" strike="noStrike" kern="1200" cap="none" spc="0" normalizeH="0" baseline="0" noProof="0" dirty="0">
                <a:ln>
                  <a:noFill/>
                </a:ln>
                <a:solidFill>
                  <a:srgbClr val="000000"/>
                </a:solidFill>
                <a:effectLst/>
                <a:uLnTx/>
                <a:uFillTx/>
                <a:latin typeface="汉仪乐喵体W"/>
                <a:ea typeface="汉仪乐喵体W"/>
                <a:cs typeface="+mn-cs"/>
              </a:rPr>
              <a:t>）</a:t>
            </a:r>
          </a:p>
        </p:txBody>
      </p:sp>
      <p:sp>
        <p:nvSpPr>
          <p:cNvPr id="9" name="椭圆 8"/>
          <p:cNvSpPr/>
          <p:nvPr>
            <p:custDataLst>
              <p:tags r:id="rId6"/>
            </p:custDataLst>
          </p:nvPr>
        </p:nvSpPr>
        <p:spPr>
          <a:xfrm>
            <a:off x="855949" y="2768774"/>
            <a:ext cx="615895" cy="615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2</a:t>
            </a:r>
          </a:p>
        </p:txBody>
      </p:sp>
      <p:sp>
        <p:nvSpPr>
          <p:cNvPr id="2" name="文本框 1"/>
          <p:cNvSpPr txBox="1"/>
          <p:nvPr/>
        </p:nvSpPr>
        <p:spPr>
          <a:xfrm>
            <a:off x="1685528" y="2768774"/>
            <a:ext cx="980227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证明一个函数的单调性或有界性  （了解）</a:t>
            </a:r>
          </a:p>
        </p:txBody>
      </p:sp>
    </p:spTree>
    <p:custDataLst>
      <p:tags r:id="rId1"/>
    </p:custDataLst>
    <p:extLst>
      <p:ext uri="{BB962C8B-B14F-4D97-AF65-F5344CB8AC3E}">
        <p14:creationId xmlns:p14="http://schemas.microsoft.com/office/powerpoint/2010/main" val="265599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7" grpId="0" animBg="1"/>
      <p:bldP spid="18" grpId="0" animBg="1"/>
      <p:bldP spid="14" grpId="0"/>
      <p:bldP spid="20" grpId="0"/>
      <p:bldP spid="21" grpId="0"/>
      <p:bldP spid="9" grpId="0" animBg="1"/>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7186" y="141038"/>
            <a:ext cx="53497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000000"/>
                </a:solidFill>
                <a:effectLst/>
                <a:uLnTx/>
                <a:uFillTx/>
                <a:latin typeface="+mj-ea"/>
                <a:ea typeface="汉仪乐喵体W"/>
                <a:cs typeface="+mn-cs"/>
              </a:rPr>
              <a:t>证明等式成立</a:t>
            </a:r>
          </a:p>
        </p:txBody>
      </p:sp>
      <p:sp>
        <p:nvSpPr>
          <p:cNvPr id="12" name="文本框 11"/>
          <p:cNvSpPr txBox="1"/>
          <p:nvPr/>
        </p:nvSpPr>
        <p:spPr>
          <a:xfrm>
            <a:off x="191960" y="2417965"/>
            <a:ext cx="1100433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证明：</a:t>
            </a:r>
            <a:endPar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令</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g(x)=</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lnx</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则</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与</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g(x)</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上满足柯西定理中值的条件，故存在</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，使得</a:t>
            </a:r>
          </a:p>
        </p:txBody>
      </p:sp>
      <p:sp>
        <p:nvSpPr>
          <p:cNvPr id="13" name="文本框 12"/>
          <p:cNvSpPr txBox="1"/>
          <p:nvPr/>
        </p:nvSpPr>
        <p:spPr>
          <a:xfrm>
            <a:off x="1960176" y="4019747"/>
            <a:ext cx="1960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f(b)-f(a)</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4" name="文本框 13"/>
          <p:cNvSpPr txBox="1"/>
          <p:nvPr/>
        </p:nvSpPr>
        <p:spPr>
          <a:xfrm>
            <a:off x="1237598" y="4309720"/>
            <a:ext cx="27116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     ————</a:t>
            </a:r>
            <a:endParaRPr kumimoji="0" lang="zh-CN" altLang="en-US"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p:nvPr/>
        </p:nvSpPr>
        <p:spPr>
          <a:xfrm>
            <a:off x="1912884" y="4661657"/>
            <a:ext cx="20179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lnb-lna</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6" name="文本框 15"/>
          <p:cNvSpPr txBox="1"/>
          <p:nvPr/>
        </p:nvSpPr>
        <p:spPr>
          <a:xfrm>
            <a:off x="3699650" y="4367262"/>
            <a:ext cx="3993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7" name="文本框 16"/>
          <p:cNvSpPr txBox="1"/>
          <p:nvPr/>
        </p:nvSpPr>
        <p:spPr>
          <a:xfrm>
            <a:off x="4325006" y="4086923"/>
            <a:ext cx="15082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f’(ξ)</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8" name="文本框 17"/>
          <p:cNvSpPr txBox="1"/>
          <p:nvPr/>
        </p:nvSpPr>
        <p:spPr>
          <a:xfrm>
            <a:off x="4198879" y="4334234"/>
            <a:ext cx="244891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4606162" y="4870373"/>
            <a:ext cx="4939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sp>
        <p:nvSpPr>
          <p:cNvPr id="20" name="文本框 19"/>
          <p:cNvSpPr txBox="1"/>
          <p:nvPr/>
        </p:nvSpPr>
        <p:spPr>
          <a:xfrm>
            <a:off x="4642942" y="4650335"/>
            <a:ext cx="2942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1</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21" name="文本框 20"/>
          <p:cNvSpPr txBox="1"/>
          <p:nvPr/>
        </p:nvSpPr>
        <p:spPr>
          <a:xfrm>
            <a:off x="4684980" y="5258467"/>
            <a:ext cx="5780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ξ</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grpSp>
        <p:nvGrpSpPr>
          <p:cNvPr id="3" name="组合 2">
            <a:extLst>
              <a:ext uri="{FF2B5EF4-FFF2-40B4-BE49-F238E27FC236}">
                <a16:creationId xmlns:a16="http://schemas.microsoft.com/office/drawing/2014/main" id="{AE8E119A-794F-4E3E-B40B-819E2F894F20}"/>
              </a:ext>
            </a:extLst>
          </p:cNvPr>
          <p:cNvGrpSpPr/>
          <p:nvPr/>
        </p:nvGrpSpPr>
        <p:grpSpPr>
          <a:xfrm>
            <a:off x="1169919" y="1029577"/>
            <a:ext cx="11130456" cy="1521775"/>
            <a:chOff x="702559" y="783463"/>
            <a:chExt cx="11130456" cy="1521775"/>
          </a:xfrm>
        </p:grpSpPr>
        <p:sp>
          <p:nvSpPr>
            <p:cNvPr id="8" name="文本框 7"/>
            <p:cNvSpPr txBox="1"/>
            <p:nvPr/>
          </p:nvSpPr>
          <p:spPr>
            <a:xfrm>
              <a:off x="702559" y="783463"/>
              <a:ext cx="111304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证明</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40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可导，且</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a&gt;0</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，证明：存在</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使</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f(b)-f(a)=</a:t>
              </a:r>
              <a:r>
                <a:rPr kumimoji="0" lang="en-US" altLang="zh-CN" sz="4000" b="0" i="0" u="none" strike="noStrike" kern="1200" cap="none" spc="0" normalizeH="0" baseline="0" noProof="0" dirty="0" err="1">
                  <a:ln>
                    <a:noFill/>
                  </a:ln>
                  <a:solidFill>
                    <a:srgbClr val="000000"/>
                  </a:solidFill>
                  <a:effectLst/>
                  <a:uLnTx/>
                  <a:uFillTx/>
                  <a:latin typeface="+mj-ea"/>
                  <a:ea typeface="汉仪乐喵体W"/>
                  <a:cs typeface="+mn-cs"/>
                </a:rPr>
                <a:t>ξf</a:t>
              </a:r>
              <a:r>
                <a:rPr lang="en-US" altLang="zh-CN" sz="4000" noProof="0" dirty="0">
                  <a:solidFill>
                    <a:srgbClr val="000000"/>
                  </a:solidFill>
                  <a:latin typeface="+mj-ea"/>
                  <a:ea typeface="汉仪乐喵体W"/>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(ξ)ln</a:t>
              </a:r>
              <a:endPar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endParaRPr>
            </a:p>
          </p:txBody>
        </p:sp>
        <p:grpSp>
          <p:nvGrpSpPr>
            <p:cNvPr id="2" name="组合 1">
              <a:extLst>
                <a:ext uri="{FF2B5EF4-FFF2-40B4-BE49-F238E27FC236}">
                  <a16:creationId xmlns:a16="http://schemas.microsoft.com/office/drawing/2014/main" id="{5EAFD4F1-A08B-4490-8342-3375EF70F7E4}"/>
                </a:ext>
              </a:extLst>
            </p:cNvPr>
            <p:cNvGrpSpPr/>
            <p:nvPr/>
          </p:nvGrpSpPr>
          <p:grpSpPr>
            <a:xfrm>
              <a:off x="7532056" y="1191605"/>
              <a:ext cx="729198" cy="1113633"/>
              <a:chOff x="7134181" y="1559470"/>
              <a:chExt cx="729198" cy="1113633"/>
            </a:xfrm>
          </p:grpSpPr>
          <p:sp>
            <p:nvSpPr>
              <p:cNvPr id="9" name="文本框 8"/>
              <p:cNvSpPr txBox="1"/>
              <p:nvPr/>
            </p:nvSpPr>
            <p:spPr>
              <a:xfrm>
                <a:off x="7262297" y="1559470"/>
                <a:ext cx="4729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b</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11" name="文本框 10"/>
              <p:cNvSpPr txBox="1"/>
              <p:nvPr/>
            </p:nvSpPr>
            <p:spPr>
              <a:xfrm>
                <a:off x="7262297" y="2026772"/>
                <a:ext cx="4204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24" name="文本框 23"/>
              <p:cNvSpPr txBox="1"/>
              <p:nvPr/>
            </p:nvSpPr>
            <p:spPr>
              <a:xfrm>
                <a:off x="7134181" y="1793121"/>
                <a:ext cx="729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grpSp>
      </p:grpSp>
      <p:grpSp>
        <p:nvGrpSpPr>
          <p:cNvPr id="4" name="组合 3">
            <a:extLst>
              <a:ext uri="{FF2B5EF4-FFF2-40B4-BE49-F238E27FC236}">
                <a16:creationId xmlns:a16="http://schemas.microsoft.com/office/drawing/2014/main" id="{25F75A2D-6F5F-413C-A0BB-89FF2F1BD833}"/>
              </a:ext>
            </a:extLst>
          </p:cNvPr>
          <p:cNvGrpSpPr/>
          <p:nvPr/>
        </p:nvGrpSpPr>
        <p:grpSpPr>
          <a:xfrm>
            <a:off x="5418081" y="4044096"/>
            <a:ext cx="5959929" cy="1178653"/>
            <a:chOff x="5418081" y="4044096"/>
            <a:chExt cx="5959929" cy="1178653"/>
          </a:xfrm>
        </p:grpSpPr>
        <p:sp>
          <p:nvSpPr>
            <p:cNvPr id="22" name="文本框 21"/>
            <p:cNvSpPr txBox="1"/>
            <p:nvPr/>
          </p:nvSpPr>
          <p:spPr>
            <a:xfrm>
              <a:off x="5418081" y="4220310"/>
              <a:ext cx="5446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，即</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f(b)-f(a)=</a:t>
              </a:r>
              <a:r>
                <a:rPr kumimoji="0" lang="en-US" altLang="zh-CN" sz="4000" b="0" i="0" u="none" strike="noStrike" kern="1200" cap="none" spc="0" normalizeH="0" baseline="0" noProof="0" dirty="0" err="1">
                  <a:ln>
                    <a:noFill/>
                  </a:ln>
                  <a:solidFill>
                    <a:srgbClr val="000000"/>
                  </a:solidFill>
                  <a:effectLst/>
                  <a:uLnTx/>
                  <a:uFillTx/>
                  <a:latin typeface="+mj-ea"/>
                  <a:ea typeface="汉仪乐喵体W"/>
                  <a:cs typeface="+mn-cs"/>
                </a:rPr>
                <a:t>ξf</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(ξ)ln</a:t>
              </a:r>
              <a:endParaRPr kumimoji="0" lang="zh-CN" altLang="en-US" sz="1800" b="0" i="0" u="none" strike="noStrike" kern="1200" cap="none" spc="0" normalizeH="0" baseline="0" noProof="0" dirty="0">
                <a:ln>
                  <a:noFill/>
                </a:ln>
                <a:solidFill>
                  <a:srgbClr val="000000"/>
                </a:solidFill>
                <a:effectLst/>
                <a:uLnTx/>
                <a:uFillTx/>
                <a:ea typeface="幼圆"/>
                <a:cs typeface="+mn-cs"/>
              </a:endParaRPr>
            </a:p>
          </p:txBody>
        </p:sp>
        <p:grpSp>
          <p:nvGrpSpPr>
            <p:cNvPr id="26" name="组合 25">
              <a:extLst>
                <a:ext uri="{FF2B5EF4-FFF2-40B4-BE49-F238E27FC236}">
                  <a16:creationId xmlns:a16="http://schemas.microsoft.com/office/drawing/2014/main" id="{E8C0C5CC-5435-4A85-9C07-2DFAC0CB8717}"/>
                </a:ext>
              </a:extLst>
            </p:cNvPr>
            <p:cNvGrpSpPr/>
            <p:nvPr/>
          </p:nvGrpSpPr>
          <p:grpSpPr>
            <a:xfrm>
              <a:off x="10648812" y="4044096"/>
              <a:ext cx="729198" cy="1178653"/>
              <a:chOff x="9841045" y="1625498"/>
              <a:chExt cx="729198" cy="1178653"/>
            </a:xfrm>
          </p:grpSpPr>
          <p:sp>
            <p:nvSpPr>
              <p:cNvPr id="27" name="文本框 26">
                <a:extLst>
                  <a:ext uri="{FF2B5EF4-FFF2-40B4-BE49-F238E27FC236}">
                    <a16:creationId xmlns:a16="http://schemas.microsoft.com/office/drawing/2014/main" id="{C59F9652-08C8-4D55-AC61-69B7C60E9F7F}"/>
                  </a:ext>
                </a:extLst>
              </p:cNvPr>
              <p:cNvSpPr txBox="1"/>
              <p:nvPr/>
            </p:nvSpPr>
            <p:spPr>
              <a:xfrm>
                <a:off x="9920816" y="1625498"/>
                <a:ext cx="4729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b</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28" name="文本框 27">
                <a:extLst>
                  <a:ext uri="{FF2B5EF4-FFF2-40B4-BE49-F238E27FC236}">
                    <a16:creationId xmlns:a16="http://schemas.microsoft.com/office/drawing/2014/main" id="{D38CD7AF-D790-4A5A-BDE9-8A7C9A12C130}"/>
                  </a:ext>
                </a:extLst>
              </p:cNvPr>
              <p:cNvSpPr txBox="1"/>
              <p:nvPr/>
            </p:nvSpPr>
            <p:spPr>
              <a:xfrm>
                <a:off x="9933586" y="2157820"/>
                <a:ext cx="4204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29" name="文本框 28">
                <a:extLst>
                  <a:ext uri="{FF2B5EF4-FFF2-40B4-BE49-F238E27FC236}">
                    <a16:creationId xmlns:a16="http://schemas.microsoft.com/office/drawing/2014/main" id="{2D201ED2-1D07-4333-A953-6149E4DAADDA}"/>
                  </a:ext>
                </a:extLst>
              </p:cNvPr>
              <p:cNvSpPr txBox="1"/>
              <p:nvPr/>
            </p:nvSpPr>
            <p:spPr>
              <a:xfrm>
                <a:off x="9841045" y="1840310"/>
                <a:ext cx="729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rPr>
                  <a:t>—</a:t>
                </a:r>
                <a:endParaRPr kumimoji="0" lang="zh-CN" altLang="en-US" sz="3600" b="1" i="0" u="none" strike="noStrike" kern="12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mn-cs"/>
                </a:endParaRPr>
              </a:p>
            </p:txBody>
          </p:sp>
        </p:grpSp>
      </p:grpSp>
    </p:spTree>
    <p:extLst>
      <p:ext uri="{BB962C8B-B14F-4D97-AF65-F5344CB8AC3E}">
        <p14:creationId xmlns:p14="http://schemas.microsoft.com/office/powerpoint/2010/main" val="427939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5" grpId="0"/>
      <p:bldP spid="16" grpId="0"/>
      <p:bldP spid="17" grpId="0"/>
      <p:bldP spid="18" grpId="0"/>
      <p:bldP spid="19" grpId="0"/>
      <p:bldP spid="20"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0" y="73976"/>
            <a:ext cx="45404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0000"/>
                </a:solidFill>
                <a:effectLst/>
                <a:uLnTx/>
                <a:uFillTx/>
                <a:latin typeface="+mj-ea"/>
                <a:ea typeface="汉仪乐喵体W"/>
                <a:cs typeface="+mn-cs"/>
              </a:rPr>
              <a:t>多个中值例题补充</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3769"/>
            <a:ext cx="12192000" cy="199327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88367"/>
            <a:ext cx="12192000" cy="4369633"/>
          </a:xfrm>
          <a:prstGeom prst="rect">
            <a:avLst/>
          </a:prstGeom>
        </p:spPr>
      </p:pic>
      <p:sp>
        <p:nvSpPr>
          <p:cNvPr id="2" name="矩形 1">
            <a:extLst>
              <a:ext uri="{FF2B5EF4-FFF2-40B4-BE49-F238E27FC236}">
                <a16:creationId xmlns:a16="http://schemas.microsoft.com/office/drawing/2014/main" id="{CDF734AB-5A7E-43C7-8B99-E4DC7E3B2B55}"/>
              </a:ext>
            </a:extLst>
          </p:cNvPr>
          <p:cNvSpPr/>
          <p:nvPr/>
        </p:nvSpPr>
        <p:spPr>
          <a:xfrm>
            <a:off x="0" y="2128950"/>
            <a:ext cx="12192000" cy="46645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95FBF0C-2BE6-4610-B893-A26D3CC13373}"/>
                  </a:ext>
                </a:extLst>
              </p:cNvPr>
              <p:cNvSpPr txBox="1"/>
              <p:nvPr/>
            </p:nvSpPr>
            <p:spPr>
              <a:xfrm>
                <a:off x="152465" y="5201139"/>
                <a:ext cx="5319100" cy="623312"/>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sSup>
                        <m:sSupPr>
                          <m:ctrlPr>
                            <a:rPr lang="zh-CN" altLang="zh-CN" sz="3200" i="1" kern="100" smtClean="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𝑓</m:t>
                          </m:r>
                        </m:e>
                        <m:sup>
                          <m:r>
                            <a:rPr lang="en-US" altLang="zh-CN" sz="3200" i="1" kern="100">
                              <a:latin typeface="Cambria Math" panose="02040503050406030204" pitchFamily="18" charset="0"/>
                              <a:ea typeface="+mj-ea"/>
                              <a:cs typeface="Times New Roman" panose="02020603050405020304" pitchFamily="18" charset="0"/>
                            </a:rPr>
                            <m:t>′</m:t>
                          </m:r>
                        </m:sup>
                      </m:sSup>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𝜉</m:t>
                          </m:r>
                        </m:e>
                      </m:d>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𝑏</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𝑎</m:t>
                          </m:r>
                        </m:e>
                      </m:d>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𝑓</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𝑏</m:t>
                          </m:r>
                        </m:e>
                      </m:d>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𝑎</m:t>
                      </m:r>
                      <m:r>
                        <a:rPr lang="en-US" altLang="zh-CN" sz="3200" i="1" kern="100">
                          <a:latin typeface="Cambria Math" panose="02040503050406030204" pitchFamily="18" charset="0"/>
                          <a:ea typeface="+mj-ea"/>
                          <a:cs typeface="Times New Roman" panose="02020603050405020304" pitchFamily="18" charset="0"/>
                        </a:rPr>
                        <m:t>)</m:t>
                      </m:r>
                    </m:oMath>
                  </m:oMathPara>
                </a14:m>
                <a:endParaRPr lang="zh-CN" altLang="zh-CN" sz="3200" kern="100" dirty="0">
                  <a:latin typeface="+mj-ea"/>
                  <a:ea typeface="+mj-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95FBF0C-2BE6-4610-B893-A26D3CC13373}"/>
                  </a:ext>
                </a:extLst>
              </p:cNvPr>
              <p:cNvSpPr txBox="1">
                <a:spLocks noRot="1" noChangeAspect="1" noMove="1" noResize="1" noEditPoints="1" noAdjustHandles="1" noChangeArrowheads="1" noChangeShapeType="1" noTextEdit="1"/>
              </p:cNvSpPr>
              <p:nvPr/>
            </p:nvSpPr>
            <p:spPr>
              <a:xfrm>
                <a:off x="152465" y="5201139"/>
                <a:ext cx="5319100" cy="6233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3F39F54-FFCE-483C-AC6A-F117C055F9C1}"/>
                  </a:ext>
                </a:extLst>
              </p:cNvPr>
              <p:cNvSpPr txBox="1"/>
              <p:nvPr/>
            </p:nvSpPr>
            <p:spPr>
              <a:xfrm>
                <a:off x="5630956" y="5015267"/>
                <a:ext cx="4962292" cy="1061124"/>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3200" i="1" kern="100">
                              <a:latin typeface="Cambria Math" panose="02040503050406030204" pitchFamily="18" charset="0"/>
                              <a:ea typeface="+mj-ea"/>
                              <a:cs typeface="Times New Roman" panose="02020603050405020304" pitchFamily="18" charset="0"/>
                            </a:rPr>
                          </m:ctrlPr>
                        </m:fPr>
                        <m:num>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𝜂</m:t>
                          </m:r>
                          <m:r>
                            <a:rPr lang="en-US" altLang="zh-CN" sz="3200" i="1" kern="100">
                              <a:latin typeface="Cambria Math" panose="02040503050406030204" pitchFamily="18" charset="0"/>
                              <a:ea typeface="+mj-ea"/>
                              <a:cs typeface="Times New Roman" panose="02020603050405020304" pitchFamily="18" charset="0"/>
                            </a:rPr>
                            <m:t>)</m:t>
                          </m:r>
                        </m:num>
                        <m:den>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𝜂</m:t>
                              </m:r>
                            </m:sup>
                          </m:sSup>
                        </m:den>
                      </m:f>
                      <m:r>
                        <a:rPr lang="en-US" altLang="zh-CN" sz="3200" i="1" kern="100">
                          <a:latin typeface="Cambria Math" panose="02040503050406030204" pitchFamily="18" charset="0"/>
                          <a:ea typeface="+mj-ea"/>
                          <a:cs typeface="Times New Roman" panose="02020603050405020304" pitchFamily="18" charset="0"/>
                        </a:rPr>
                        <m:t>=</m:t>
                      </m:r>
                      <m:f>
                        <m:fPr>
                          <m:ctrlPr>
                            <a:rPr lang="zh-CN" altLang="zh-CN" sz="3200" i="1" kern="100">
                              <a:latin typeface="Cambria Math" panose="02040503050406030204" pitchFamily="18" charset="0"/>
                              <a:ea typeface="+mj-ea"/>
                              <a:cs typeface="Times New Roman" panose="02020603050405020304" pitchFamily="18" charset="0"/>
                            </a:rPr>
                          </m:ctrlPr>
                        </m:fPr>
                        <m:num>
                          <m:r>
                            <a:rPr lang="en-US" altLang="zh-CN" sz="3200" i="1" kern="100">
                              <a:latin typeface="Cambria Math" panose="02040503050406030204" pitchFamily="18" charset="0"/>
                              <a:ea typeface="+mj-ea"/>
                              <a:cs typeface="Times New Roman" panose="02020603050405020304" pitchFamily="18" charset="0"/>
                            </a:rPr>
                            <m:t>𝑓</m:t>
                          </m:r>
                          <m:d>
                            <m:dPr>
                              <m:ctrlPr>
                                <a:rPr lang="zh-CN" altLang="zh-CN" sz="3200" i="1" kern="100">
                                  <a:latin typeface="Cambria Math" panose="02040503050406030204" pitchFamily="18" charset="0"/>
                                  <a:ea typeface="+mj-ea"/>
                                  <a:cs typeface="Times New Roman" panose="02020603050405020304" pitchFamily="18" charset="0"/>
                                </a:rPr>
                              </m:ctrlPr>
                            </m:dPr>
                            <m:e>
                              <m:r>
                                <a:rPr lang="en-US" altLang="zh-CN" sz="3200" i="1" kern="100">
                                  <a:latin typeface="Cambria Math" panose="02040503050406030204" pitchFamily="18" charset="0"/>
                                  <a:ea typeface="+mj-ea"/>
                                  <a:cs typeface="Times New Roman" panose="02020603050405020304" pitchFamily="18" charset="0"/>
                                </a:rPr>
                                <m:t>𝑏</m:t>
                              </m:r>
                            </m:e>
                          </m:d>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𝑎</m:t>
                          </m:r>
                          <m:r>
                            <a:rPr lang="en-US" altLang="zh-CN" sz="3200" i="1" kern="100">
                              <a:latin typeface="Cambria Math" panose="02040503050406030204" pitchFamily="18" charset="0"/>
                              <a:ea typeface="+mj-ea"/>
                              <a:cs typeface="Times New Roman" panose="02020603050405020304" pitchFamily="18" charset="0"/>
                            </a:rPr>
                            <m:t>)</m:t>
                          </m:r>
                        </m:num>
                        <m:den>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𝑏</m:t>
                              </m:r>
                            </m:sup>
                          </m:sSup>
                          <m:r>
                            <a:rPr lang="en-US" altLang="zh-CN" sz="3200" i="1" kern="100">
                              <a:latin typeface="Cambria Math" panose="02040503050406030204" pitchFamily="18" charset="0"/>
                              <a:ea typeface="+mj-ea"/>
                              <a:cs typeface="Times New Roman" panose="02020603050405020304" pitchFamily="18" charset="0"/>
                            </a:rPr>
                            <m:t>−</m:t>
                          </m:r>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𝑎</m:t>
                              </m:r>
                            </m:sup>
                          </m:sSup>
                        </m:den>
                      </m:f>
                    </m:oMath>
                  </m:oMathPara>
                </a14:m>
                <a:endParaRPr lang="zh-CN" altLang="zh-CN" sz="3200" kern="100"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53F39F54-FFCE-483C-AC6A-F117C055F9C1}"/>
                  </a:ext>
                </a:extLst>
              </p:cNvPr>
              <p:cNvSpPr txBox="1">
                <a:spLocks noRot="1" noChangeAspect="1" noMove="1" noResize="1" noEditPoints="1" noAdjustHandles="1" noChangeArrowheads="1" noChangeShapeType="1" noTextEdit="1"/>
              </p:cNvSpPr>
              <p:nvPr/>
            </p:nvSpPr>
            <p:spPr>
              <a:xfrm>
                <a:off x="5630956" y="5015267"/>
                <a:ext cx="4962292" cy="1061124"/>
              </a:xfrm>
              <a:prstGeom prst="rect">
                <a:avLst/>
              </a:prstGeom>
              <a:blipFill>
                <a:blip r:embed="rId5"/>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02D9DC11-6CDE-45B4-B361-72453B5F0BEC}"/>
              </a:ext>
            </a:extLst>
          </p:cNvPr>
          <p:cNvCxnSpPr>
            <a:cxnSpLocks/>
          </p:cNvCxnSpPr>
          <p:nvPr/>
        </p:nvCxnSpPr>
        <p:spPr>
          <a:xfrm>
            <a:off x="4620561" y="2077822"/>
            <a:ext cx="0" cy="11496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F60C48C-C060-41A8-990A-8F47B11778A2}"/>
              </a:ext>
            </a:extLst>
          </p:cNvPr>
          <p:cNvCxnSpPr>
            <a:cxnSpLocks/>
          </p:cNvCxnSpPr>
          <p:nvPr/>
        </p:nvCxnSpPr>
        <p:spPr>
          <a:xfrm flipH="1">
            <a:off x="1773044" y="3614126"/>
            <a:ext cx="1297778" cy="15870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2507E6E-3EB7-44A9-BAAE-6B7D1B99179C}"/>
                  </a:ext>
                </a:extLst>
              </p:cNvPr>
              <p:cNvSpPr txBox="1"/>
              <p:nvPr/>
            </p:nvSpPr>
            <p:spPr>
              <a:xfrm>
                <a:off x="2616819" y="3083564"/>
                <a:ext cx="4668646" cy="1061124"/>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3200" i="1" kern="100">
                              <a:latin typeface="Cambria Math" panose="02040503050406030204" pitchFamily="18" charset="0"/>
                              <a:ea typeface="+mj-ea"/>
                              <a:cs typeface="Times New Roman" panose="02020603050405020304" pitchFamily="18" charset="0"/>
                            </a:rPr>
                          </m:ctrlPr>
                        </m:fPr>
                        <m:num>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𝜉</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𝑏</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𝑎</m:t>
                          </m:r>
                          <m:r>
                            <a:rPr lang="en-US" altLang="zh-CN" sz="3200" i="1" kern="100">
                              <a:latin typeface="Cambria Math" panose="02040503050406030204" pitchFamily="18" charset="0"/>
                              <a:ea typeface="+mj-ea"/>
                              <a:cs typeface="Times New Roman" panose="02020603050405020304" pitchFamily="18" charset="0"/>
                            </a:rPr>
                            <m:t>)</m:t>
                          </m:r>
                        </m:num>
                        <m:den>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𝑏</m:t>
                              </m:r>
                            </m:sup>
                          </m:sSup>
                          <m:r>
                            <a:rPr lang="en-US" altLang="zh-CN" sz="3200" i="1" kern="100">
                              <a:latin typeface="Cambria Math" panose="02040503050406030204" pitchFamily="18" charset="0"/>
                              <a:ea typeface="+mj-ea"/>
                              <a:cs typeface="Times New Roman" panose="02020603050405020304" pitchFamily="18" charset="0"/>
                            </a:rPr>
                            <m:t>−</m:t>
                          </m:r>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𝑎</m:t>
                              </m:r>
                            </m:sup>
                          </m:sSup>
                        </m:den>
                      </m:f>
                      <m:r>
                        <a:rPr lang="en-US" altLang="zh-CN" sz="3200" i="1" kern="100">
                          <a:latin typeface="Cambria Math" panose="02040503050406030204" pitchFamily="18" charset="0"/>
                          <a:ea typeface="+mj-ea"/>
                          <a:cs typeface="Times New Roman" panose="02020603050405020304" pitchFamily="18" charset="0"/>
                        </a:rPr>
                        <m:t>=</m:t>
                      </m:r>
                      <m:f>
                        <m:fPr>
                          <m:ctrlPr>
                            <a:rPr lang="zh-CN" altLang="zh-CN" sz="3200" i="1" kern="100">
                              <a:latin typeface="Cambria Math" panose="02040503050406030204" pitchFamily="18" charset="0"/>
                              <a:ea typeface="+mj-ea"/>
                              <a:cs typeface="Times New Roman" panose="02020603050405020304" pitchFamily="18" charset="0"/>
                            </a:rPr>
                          </m:ctrlPr>
                        </m:fPr>
                        <m:num>
                          <m:r>
                            <a:rPr lang="en-US" altLang="zh-CN" sz="3200" i="1" kern="100">
                              <a:latin typeface="Cambria Math" panose="02040503050406030204" pitchFamily="18" charset="0"/>
                              <a:ea typeface="+mj-ea"/>
                              <a:cs typeface="Times New Roman" panose="02020603050405020304" pitchFamily="18" charset="0"/>
                            </a:rPr>
                            <m:t>𝑓</m:t>
                          </m:r>
                          <m:r>
                            <a:rPr lang="en-US" altLang="zh-CN" sz="3200" i="1" kern="100">
                              <a:latin typeface="Cambria Math" panose="02040503050406030204" pitchFamily="18" charset="0"/>
                              <a:ea typeface="+mj-ea"/>
                              <a:cs typeface="Times New Roman" panose="02020603050405020304" pitchFamily="18" charset="0"/>
                            </a:rPr>
                            <m:t>′(</m:t>
                          </m:r>
                          <m:r>
                            <a:rPr lang="en-US" altLang="zh-CN" sz="3200" i="1" kern="100">
                              <a:latin typeface="Cambria Math" panose="02040503050406030204" pitchFamily="18" charset="0"/>
                              <a:ea typeface="+mj-ea"/>
                              <a:cs typeface="Times New Roman" panose="02020603050405020304" pitchFamily="18" charset="0"/>
                            </a:rPr>
                            <m:t>𝜂</m:t>
                          </m:r>
                          <m:r>
                            <a:rPr lang="en-US" altLang="zh-CN" sz="3200" i="1" kern="100">
                              <a:latin typeface="Cambria Math" panose="02040503050406030204" pitchFamily="18" charset="0"/>
                              <a:ea typeface="+mj-ea"/>
                              <a:cs typeface="Times New Roman" panose="02020603050405020304" pitchFamily="18" charset="0"/>
                            </a:rPr>
                            <m:t>)</m:t>
                          </m:r>
                        </m:num>
                        <m:den>
                          <m:sSup>
                            <m:sSupPr>
                              <m:ctrlPr>
                                <a:rPr lang="zh-CN" altLang="zh-CN" sz="3200" i="1" kern="100">
                                  <a:latin typeface="Cambria Math" panose="02040503050406030204" pitchFamily="18" charset="0"/>
                                  <a:ea typeface="+mj-ea"/>
                                  <a:cs typeface="Times New Roman" panose="02020603050405020304" pitchFamily="18" charset="0"/>
                                </a:rPr>
                              </m:ctrlPr>
                            </m:sSupPr>
                            <m:e>
                              <m:r>
                                <a:rPr lang="en-US" altLang="zh-CN" sz="3200" i="1" kern="100">
                                  <a:latin typeface="Cambria Math" panose="02040503050406030204" pitchFamily="18" charset="0"/>
                                  <a:ea typeface="+mj-ea"/>
                                  <a:cs typeface="Times New Roman" panose="02020603050405020304" pitchFamily="18" charset="0"/>
                                </a:rPr>
                                <m:t>𝑒</m:t>
                              </m:r>
                            </m:e>
                            <m:sup>
                              <m:r>
                                <a:rPr lang="en-US" altLang="zh-CN" sz="3200" i="1" kern="100">
                                  <a:latin typeface="Cambria Math" panose="02040503050406030204" pitchFamily="18" charset="0"/>
                                  <a:ea typeface="+mj-ea"/>
                                  <a:cs typeface="Times New Roman" panose="02020603050405020304" pitchFamily="18" charset="0"/>
                                </a:rPr>
                                <m:t>𝜂</m:t>
                              </m:r>
                            </m:sup>
                          </m:sSup>
                        </m:den>
                      </m:f>
                    </m:oMath>
                  </m:oMathPara>
                </a14:m>
                <a:endParaRPr lang="zh-CN" altLang="zh-CN" sz="3200" kern="100" dirty="0">
                  <a:latin typeface="+mj-ea"/>
                  <a:ea typeface="+mj-ea"/>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22507E6E-3EB7-44A9-BAAE-6B7D1B99179C}"/>
                  </a:ext>
                </a:extLst>
              </p:cNvPr>
              <p:cNvSpPr txBox="1">
                <a:spLocks noRot="1" noChangeAspect="1" noMove="1" noResize="1" noEditPoints="1" noAdjustHandles="1" noChangeArrowheads="1" noChangeShapeType="1" noTextEdit="1"/>
              </p:cNvSpPr>
              <p:nvPr/>
            </p:nvSpPr>
            <p:spPr>
              <a:xfrm>
                <a:off x="2616819" y="3083564"/>
                <a:ext cx="4668646" cy="1061124"/>
              </a:xfrm>
              <a:prstGeom prst="rect">
                <a:avLst/>
              </a:prstGeom>
              <a:blipFill>
                <a:blip r:embed="rId6"/>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3C671387-03E9-4232-89B9-525B0826E7F5}"/>
              </a:ext>
            </a:extLst>
          </p:cNvPr>
          <p:cNvSpPr txBox="1"/>
          <p:nvPr/>
        </p:nvSpPr>
        <p:spPr>
          <a:xfrm>
            <a:off x="2570356" y="4638278"/>
            <a:ext cx="3779754" cy="461665"/>
          </a:xfrm>
          <a:prstGeom prst="rect">
            <a:avLst/>
          </a:prstGeom>
          <a:noFill/>
        </p:spPr>
        <p:txBody>
          <a:bodyPr wrap="square" rtlCol="0">
            <a:spAutoFit/>
          </a:bodyPr>
          <a:lstStyle/>
          <a:p>
            <a:r>
              <a:rPr lang="zh-CN" altLang="en-US" sz="2400" dirty="0">
                <a:latin typeface="+mj-ea"/>
                <a:ea typeface="+mj-ea"/>
              </a:rPr>
              <a:t>拉格朗日中值定理</a:t>
            </a:r>
          </a:p>
        </p:txBody>
      </p:sp>
      <p:cxnSp>
        <p:nvCxnSpPr>
          <p:cNvPr id="25" name="直接箭头连接符 24">
            <a:extLst>
              <a:ext uri="{FF2B5EF4-FFF2-40B4-BE49-F238E27FC236}">
                <a16:creationId xmlns:a16="http://schemas.microsoft.com/office/drawing/2014/main" id="{51339D10-D181-4BA1-9174-D3F419F7A10E}"/>
              </a:ext>
            </a:extLst>
          </p:cNvPr>
          <p:cNvCxnSpPr/>
          <p:nvPr/>
        </p:nvCxnSpPr>
        <p:spPr>
          <a:xfrm>
            <a:off x="6096000" y="4181524"/>
            <a:ext cx="1709854" cy="8072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7C929B3-D1B2-4360-AA9A-5DAD77C25D7F}"/>
              </a:ext>
            </a:extLst>
          </p:cNvPr>
          <p:cNvSpPr txBox="1"/>
          <p:nvPr/>
        </p:nvSpPr>
        <p:spPr>
          <a:xfrm>
            <a:off x="7222500" y="4270781"/>
            <a:ext cx="4205835" cy="461665"/>
          </a:xfrm>
          <a:prstGeom prst="rect">
            <a:avLst/>
          </a:prstGeom>
          <a:noFill/>
        </p:spPr>
        <p:txBody>
          <a:bodyPr wrap="square" rtlCol="0">
            <a:spAutoFit/>
          </a:bodyPr>
          <a:lstStyle/>
          <a:p>
            <a:r>
              <a:rPr lang="zh-CN" altLang="en-US" sz="2400" dirty="0">
                <a:latin typeface="+mj-ea"/>
                <a:ea typeface="+mj-ea"/>
              </a:rPr>
              <a:t>柯西中值定理</a:t>
            </a:r>
          </a:p>
        </p:txBody>
      </p:sp>
      <p:sp>
        <p:nvSpPr>
          <p:cNvPr id="27" name="文本框 26">
            <a:extLst>
              <a:ext uri="{FF2B5EF4-FFF2-40B4-BE49-F238E27FC236}">
                <a16:creationId xmlns:a16="http://schemas.microsoft.com/office/drawing/2014/main" id="{D71CA3CB-D0FF-4CBF-8F74-300DB12570D9}"/>
              </a:ext>
            </a:extLst>
          </p:cNvPr>
          <p:cNvSpPr txBox="1"/>
          <p:nvPr/>
        </p:nvSpPr>
        <p:spPr>
          <a:xfrm>
            <a:off x="4822393" y="2433404"/>
            <a:ext cx="1527717" cy="461665"/>
          </a:xfrm>
          <a:prstGeom prst="rect">
            <a:avLst/>
          </a:prstGeom>
          <a:noFill/>
        </p:spPr>
        <p:txBody>
          <a:bodyPr wrap="square" rtlCol="0">
            <a:spAutoFit/>
          </a:bodyPr>
          <a:lstStyle/>
          <a:p>
            <a:r>
              <a:rPr lang="zh-CN" altLang="en-US" sz="2400" dirty="0">
                <a:latin typeface="+mj-ea"/>
                <a:ea typeface="+mj-ea"/>
              </a:rPr>
              <a:t>分离变量</a:t>
            </a:r>
          </a:p>
        </p:txBody>
      </p:sp>
      <p:sp>
        <p:nvSpPr>
          <p:cNvPr id="28" name="椭圆 27">
            <a:extLst>
              <a:ext uri="{FF2B5EF4-FFF2-40B4-BE49-F238E27FC236}">
                <a16:creationId xmlns:a16="http://schemas.microsoft.com/office/drawing/2014/main" id="{BB08EFAD-9880-4C48-ACE4-0D3779E4294C}"/>
              </a:ext>
            </a:extLst>
          </p:cNvPr>
          <p:cNvSpPr/>
          <p:nvPr/>
        </p:nvSpPr>
        <p:spPr>
          <a:xfrm>
            <a:off x="2977376" y="5201139"/>
            <a:ext cx="2494189" cy="875252"/>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26EAA10-8076-4B13-88FC-4EE411127E74}"/>
              </a:ext>
            </a:extLst>
          </p:cNvPr>
          <p:cNvSpPr/>
          <p:nvPr/>
        </p:nvSpPr>
        <p:spPr>
          <a:xfrm>
            <a:off x="7595363" y="4902744"/>
            <a:ext cx="2494189" cy="875252"/>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514D0B6-5D37-48CF-AEDA-A19CBFF82E6A}"/>
              </a:ext>
            </a:extLst>
          </p:cNvPr>
          <p:cNvSpPr/>
          <p:nvPr/>
        </p:nvSpPr>
        <p:spPr>
          <a:xfrm>
            <a:off x="2977375" y="2911219"/>
            <a:ext cx="2494189" cy="875252"/>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28E09B6-0270-4953-84ED-C2F744A8D680}"/>
              </a:ext>
            </a:extLst>
          </p:cNvPr>
          <p:cNvSpPr/>
          <p:nvPr/>
        </p:nvSpPr>
        <p:spPr>
          <a:xfrm>
            <a:off x="5630956" y="3083564"/>
            <a:ext cx="1394312" cy="1097960"/>
          </a:xfrm>
          <a:prstGeom prst="ellipse">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1862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arn(inVertical)">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500"/>
                                        <p:tgtEl>
                                          <p:spTgt spid="32"/>
                                        </p:tgtEl>
                                      </p:cBhvr>
                                    </p:animEffect>
                                  </p:childTnLst>
                                </p:cTn>
                              </p:par>
                              <p:par>
                                <p:cTn id="41" presetID="16" presetClass="entr" presetSubtype="21"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arn(inVertical)">
                                      <p:cBhvr>
                                        <p:cTn id="57" dur="500"/>
                                        <p:tgtEl>
                                          <p:spTgt spid="33"/>
                                        </p:tgtEl>
                                      </p:cBhvr>
                                    </p:animEffect>
                                  </p:childTnLst>
                                </p:cTn>
                              </p:par>
                              <p:par>
                                <p:cTn id="58" presetID="16" presetClass="entr" presetSubtype="2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barn(inVertical)">
                                      <p:cBhvr>
                                        <p:cTn id="60" dur="500"/>
                                        <p:tgtEl>
                                          <p:spTgt spid="25"/>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arn(inVertical)">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additive="base">
                                        <p:cTn id="68" dur="500" fill="hold"/>
                                        <p:tgtEl>
                                          <p:spTgt spid="4"/>
                                        </p:tgtEl>
                                        <p:attrNameLst>
                                          <p:attrName>ppt_x</p:attrName>
                                        </p:attrNameLst>
                                      </p:cBhvr>
                                      <p:tavLst>
                                        <p:tav tm="0">
                                          <p:val>
                                            <p:strVal val="#ppt_x"/>
                                          </p:val>
                                        </p:tav>
                                        <p:tav tm="100000">
                                          <p:val>
                                            <p:strVal val="#ppt_x"/>
                                          </p:val>
                                        </p:tav>
                                      </p:tavLst>
                                    </p:anim>
                                    <p:anim calcmode="lin" valueType="num">
                                      <p:cBhvr additive="base">
                                        <p:cTn id="6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arn(inVertical)">
                                      <p:cBhvr>
                                        <p:cTn id="74" dur="500"/>
                                        <p:tgtEl>
                                          <p:spTgt spid="29"/>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arn(inVertical)">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grpId="1" nodeType="clickEffect">
                                  <p:stCondLst>
                                    <p:cond delay="0"/>
                                  </p:stCondLst>
                                  <p:childTnLst>
                                    <p:anim calcmode="lin" valueType="num">
                                      <p:cBhvr additive="base">
                                        <p:cTn id="81" dur="500"/>
                                        <p:tgtEl>
                                          <p:spTgt spid="2"/>
                                        </p:tgtEl>
                                        <p:attrNameLst>
                                          <p:attrName>ppt_x</p:attrName>
                                        </p:attrNameLst>
                                      </p:cBhvr>
                                      <p:tavLst>
                                        <p:tav tm="0">
                                          <p:val>
                                            <p:strVal val="ppt_x"/>
                                          </p:val>
                                        </p:tav>
                                        <p:tav tm="100000">
                                          <p:val>
                                            <p:strVal val="ppt_x"/>
                                          </p:val>
                                        </p:tav>
                                      </p:tavLst>
                                    </p:anim>
                                    <p:anim calcmode="lin" valueType="num">
                                      <p:cBhvr additive="base">
                                        <p:cTn id="82" dur="500"/>
                                        <p:tgtEl>
                                          <p:spTgt spid="2"/>
                                        </p:tgtEl>
                                        <p:attrNameLst>
                                          <p:attrName>ppt_y</p:attrName>
                                        </p:attrNameLst>
                                      </p:cBhvr>
                                      <p:tavLst>
                                        <p:tav tm="0">
                                          <p:val>
                                            <p:strVal val="ppt_y"/>
                                          </p:val>
                                        </p:tav>
                                        <p:tav tm="100000">
                                          <p:val>
                                            <p:strVal val="1+ppt_h/2"/>
                                          </p:val>
                                        </p:tav>
                                      </p:tavLst>
                                    </p:anim>
                                    <p:set>
                                      <p:cBhvr>
                                        <p:cTn id="83" dur="1" fill="hold">
                                          <p:stCondLst>
                                            <p:cond delay="499"/>
                                          </p:stCondLst>
                                        </p:cTn>
                                        <p:tgtEl>
                                          <p:spTgt spid="2"/>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10"/>
                                        </p:tgtEl>
                                        <p:attrNameLst>
                                          <p:attrName>ppt_x</p:attrName>
                                        </p:attrNameLst>
                                      </p:cBhvr>
                                      <p:tavLst>
                                        <p:tav tm="0">
                                          <p:val>
                                            <p:strVal val="ppt_x"/>
                                          </p:val>
                                        </p:tav>
                                        <p:tav tm="100000">
                                          <p:val>
                                            <p:strVal val="ppt_x"/>
                                          </p:val>
                                        </p:tav>
                                      </p:tavLst>
                                    </p:anim>
                                    <p:anim calcmode="lin" valueType="num">
                                      <p:cBhvr additive="base">
                                        <p:cTn id="86" dur="500"/>
                                        <p:tgtEl>
                                          <p:spTgt spid="10"/>
                                        </p:tgtEl>
                                        <p:attrNameLst>
                                          <p:attrName>ppt_y</p:attrName>
                                        </p:attrNameLst>
                                      </p:cBhvr>
                                      <p:tavLst>
                                        <p:tav tm="0">
                                          <p:val>
                                            <p:strVal val="ppt_y"/>
                                          </p:val>
                                        </p:tav>
                                        <p:tav tm="100000">
                                          <p:val>
                                            <p:strVal val="1+ppt_h/2"/>
                                          </p:val>
                                        </p:tav>
                                      </p:tavLst>
                                    </p:anim>
                                    <p:set>
                                      <p:cBhvr>
                                        <p:cTn id="87" dur="1" fill="hold">
                                          <p:stCondLst>
                                            <p:cond delay="499"/>
                                          </p:stCondLst>
                                        </p:cTn>
                                        <p:tgtEl>
                                          <p:spTgt spid="10"/>
                                        </p:tgtEl>
                                        <p:attrNameLst>
                                          <p:attrName>style.visibility</p:attrName>
                                        </p:attrNameLst>
                                      </p:cBhvr>
                                      <p:to>
                                        <p:strVal val="hidden"/>
                                      </p:to>
                                    </p:set>
                                  </p:childTnLst>
                                </p:cTn>
                              </p:par>
                              <p:par>
                                <p:cTn id="88" presetID="2" presetClass="exit" presetSubtype="4" fill="hold" grpId="1" nodeType="withEffect">
                                  <p:stCondLst>
                                    <p:cond delay="0"/>
                                  </p:stCondLst>
                                  <p:childTnLst>
                                    <p:anim calcmode="lin" valueType="num">
                                      <p:cBhvr additive="base">
                                        <p:cTn id="89" dur="500"/>
                                        <p:tgtEl>
                                          <p:spTgt spid="27"/>
                                        </p:tgtEl>
                                        <p:attrNameLst>
                                          <p:attrName>ppt_x</p:attrName>
                                        </p:attrNameLst>
                                      </p:cBhvr>
                                      <p:tavLst>
                                        <p:tav tm="0">
                                          <p:val>
                                            <p:strVal val="ppt_x"/>
                                          </p:val>
                                        </p:tav>
                                        <p:tav tm="100000">
                                          <p:val>
                                            <p:strVal val="ppt_x"/>
                                          </p:val>
                                        </p:tav>
                                      </p:tavLst>
                                    </p:anim>
                                    <p:anim calcmode="lin" valueType="num">
                                      <p:cBhvr additive="base">
                                        <p:cTn id="90" dur="500"/>
                                        <p:tgtEl>
                                          <p:spTgt spid="27"/>
                                        </p:tgtEl>
                                        <p:attrNameLst>
                                          <p:attrName>ppt_y</p:attrName>
                                        </p:attrNameLst>
                                      </p:cBhvr>
                                      <p:tavLst>
                                        <p:tav tm="0">
                                          <p:val>
                                            <p:strVal val="ppt_y"/>
                                          </p:val>
                                        </p:tav>
                                        <p:tav tm="100000">
                                          <p:val>
                                            <p:strVal val="1+ppt_h/2"/>
                                          </p:val>
                                        </p:tav>
                                      </p:tavLst>
                                    </p:anim>
                                    <p:set>
                                      <p:cBhvr>
                                        <p:cTn id="91" dur="1" fill="hold">
                                          <p:stCondLst>
                                            <p:cond delay="499"/>
                                          </p:stCondLst>
                                        </p:cTn>
                                        <p:tgtEl>
                                          <p:spTgt spid="27"/>
                                        </p:tgtEl>
                                        <p:attrNameLst>
                                          <p:attrName>style.visibility</p:attrName>
                                        </p:attrNameLst>
                                      </p:cBhvr>
                                      <p:to>
                                        <p:strVal val="hidden"/>
                                      </p:to>
                                    </p:set>
                                  </p:childTnLst>
                                </p:cTn>
                              </p:par>
                              <p:par>
                                <p:cTn id="92" presetID="2" presetClass="exit" presetSubtype="4" fill="hold" grpId="1" nodeType="withEffect">
                                  <p:stCondLst>
                                    <p:cond delay="0"/>
                                  </p:stCondLst>
                                  <p:childTnLst>
                                    <p:anim calcmode="lin" valueType="num">
                                      <p:cBhvr additive="base">
                                        <p:cTn id="93" dur="500"/>
                                        <p:tgtEl>
                                          <p:spTgt spid="17"/>
                                        </p:tgtEl>
                                        <p:attrNameLst>
                                          <p:attrName>ppt_x</p:attrName>
                                        </p:attrNameLst>
                                      </p:cBhvr>
                                      <p:tavLst>
                                        <p:tav tm="0">
                                          <p:val>
                                            <p:strVal val="ppt_x"/>
                                          </p:val>
                                        </p:tav>
                                        <p:tav tm="100000">
                                          <p:val>
                                            <p:strVal val="ppt_x"/>
                                          </p:val>
                                        </p:tav>
                                      </p:tavLst>
                                    </p:anim>
                                    <p:anim calcmode="lin" valueType="num">
                                      <p:cBhvr additive="base">
                                        <p:cTn id="94" dur="500"/>
                                        <p:tgtEl>
                                          <p:spTgt spid="17"/>
                                        </p:tgtEl>
                                        <p:attrNameLst>
                                          <p:attrName>ppt_y</p:attrName>
                                        </p:attrNameLst>
                                      </p:cBhvr>
                                      <p:tavLst>
                                        <p:tav tm="0">
                                          <p:val>
                                            <p:strVal val="ppt_y"/>
                                          </p:val>
                                        </p:tav>
                                        <p:tav tm="100000">
                                          <p:val>
                                            <p:strVal val="1+ppt_h/2"/>
                                          </p:val>
                                        </p:tav>
                                      </p:tavLst>
                                    </p:anim>
                                    <p:set>
                                      <p:cBhvr>
                                        <p:cTn id="95" dur="1" fill="hold">
                                          <p:stCondLst>
                                            <p:cond delay="499"/>
                                          </p:stCondLst>
                                        </p:cTn>
                                        <p:tgtEl>
                                          <p:spTgt spid="17"/>
                                        </p:tgtEl>
                                        <p:attrNameLst>
                                          <p:attrName>style.visibility</p:attrName>
                                        </p:attrNameLst>
                                      </p:cBhvr>
                                      <p:to>
                                        <p:strVal val="hidden"/>
                                      </p:to>
                                    </p:set>
                                  </p:childTnLst>
                                </p:cTn>
                              </p:par>
                              <p:par>
                                <p:cTn id="96" presetID="2" presetClass="exit" presetSubtype="4" fill="hold" grpId="1" nodeType="withEffect">
                                  <p:stCondLst>
                                    <p:cond delay="0"/>
                                  </p:stCondLst>
                                  <p:childTnLst>
                                    <p:anim calcmode="lin" valueType="num">
                                      <p:cBhvr additive="base">
                                        <p:cTn id="97" dur="500"/>
                                        <p:tgtEl>
                                          <p:spTgt spid="32"/>
                                        </p:tgtEl>
                                        <p:attrNameLst>
                                          <p:attrName>ppt_x</p:attrName>
                                        </p:attrNameLst>
                                      </p:cBhvr>
                                      <p:tavLst>
                                        <p:tav tm="0">
                                          <p:val>
                                            <p:strVal val="ppt_x"/>
                                          </p:val>
                                        </p:tav>
                                        <p:tav tm="100000">
                                          <p:val>
                                            <p:strVal val="ppt_x"/>
                                          </p:val>
                                        </p:tav>
                                      </p:tavLst>
                                    </p:anim>
                                    <p:anim calcmode="lin" valueType="num">
                                      <p:cBhvr additive="base">
                                        <p:cTn id="98" dur="500"/>
                                        <p:tgtEl>
                                          <p:spTgt spid="32"/>
                                        </p:tgtEl>
                                        <p:attrNameLst>
                                          <p:attrName>ppt_y</p:attrName>
                                        </p:attrNameLst>
                                      </p:cBhvr>
                                      <p:tavLst>
                                        <p:tav tm="0">
                                          <p:val>
                                            <p:strVal val="ppt_y"/>
                                          </p:val>
                                        </p:tav>
                                        <p:tav tm="100000">
                                          <p:val>
                                            <p:strVal val="1+ppt_h/2"/>
                                          </p:val>
                                        </p:tav>
                                      </p:tavLst>
                                    </p:anim>
                                    <p:set>
                                      <p:cBhvr>
                                        <p:cTn id="99" dur="1" fill="hold">
                                          <p:stCondLst>
                                            <p:cond delay="499"/>
                                          </p:stCondLst>
                                        </p:cTn>
                                        <p:tgtEl>
                                          <p:spTgt spid="32"/>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14"/>
                                        </p:tgtEl>
                                        <p:attrNameLst>
                                          <p:attrName>ppt_x</p:attrName>
                                        </p:attrNameLst>
                                      </p:cBhvr>
                                      <p:tavLst>
                                        <p:tav tm="0">
                                          <p:val>
                                            <p:strVal val="ppt_x"/>
                                          </p:val>
                                        </p:tav>
                                        <p:tav tm="100000">
                                          <p:val>
                                            <p:strVal val="ppt_x"/>
                                          </p:val>
                                        </p:tav>
                                      </p:tavLst>
                                    </p:anim>
                                    <p:anim calcmode="lin" valueType="num">
                                      <p:cBhvr additive="base">
                                        <p:cTn id="102" dur="500"/>
                                        <p:tgtEl>
                                          <p:spTgt spid="14"/>
                                        </p:tgtEl>
                                        <p:attrNameLst>
                                          <p:attrName>ppt_y</p:attrName>
                                        </p:attrNameLst>
                                      </p:cBhvr>
                                      <p:tavLst>
                                        <p:tav tm="0">
                                          <p:val>
                                            <p:strVal val="ppt_y"/>
                                          </p:val>
                                        </p:tav>
                                        <p:tav tm="100000">
                                          <p:val>
                                            <p:strVal val="1+ppt_h/2"/>
                                          </p:val>
                                        </p:tav>
                                      </p:tavLst>
                                    </p:anim>
                                    <p:set>
                                      <p:cBhvr>
                                        <p:cTn id="103" dur="1" fill="hold">
                                          <p:stCondLst>
                                            <p:cond delay="499"/>
                                          </p:stCondLst>
                                        </p:cTn>
                                        <p:tgtEl>
                                          <p:spTgt spid="14"/>
                                        </p:tgtEl>
                                        <p:attrNameLst>
                                          <p:attrName>style.visibility</p:attrName>
                                        </p:attrNameLst>
                                      </p:cBhvr>
                                      <p:to>
                                        <p:strVal val="hidden"/>
                                      </p:to>
                                    </p:set>
                                  </p:childTnLst>
                                </p:cTn>
                              </p:par>
                              <p:par>
                                <p:cTn id="104" presetID="2" presetClass="exit" presetSubtype="4" fill="hold" grpId="1" nodeType="withEffect">
                                  <p:stCondLst>
                                    <p:cond delay="0"/>
                                  </p:stCondLst>
                                  <p:childTnLst>
                                    <p:anim calcmode="lin" valueType="num">
                                      <p:cBhvr additive="base">
                                        <p:cTn id="105" dur="500"/>
                                        <p:tgtEl>
                                          <p:spTgt spid="22"/>
                                        </p:tgtEl>
                                        <p:attrNameLst>
                                          <p:attrName>ppt_x</p:attrName>
                                        </p:attrNameLst>
                                      </p:cBhvr>
                                      <p:tavLst>
                                        <p:tav tm="0">
                                          <p:val>
                                            <p:strVal val="ppt_x"/>
                                          </p:val>
                                        </p:tav>
                                        <p:tav tm="100000">
                                          <p:val>
                                            <p:strVal val="ppt_x"/>
                                          </p:val>
                                        </p:tav>
                                      </p:tavLst>
                                    </p:anim>
                                    <p:anim calcmode="lin" valueType="num">
                                      <p:cBhvr additive="base">
                                        <p:cTn id="106" dur="500"/>
                                        <p:tgtEl>
                                          <p:spTgt spid="22"/>
                                        </p:tgtEl>
                                        <p:attrNameLst>
                                          <p:attrName>ppt_y</p:attrName>
                                        </p:attrNameLst>
                                      </p:cBhvr>
                                      <p:tavLst>
                                        <p:tav tm="0">
                                          <p:val>
                                            <p:strVal val="ppt_y"/>
                                          </p:val>
                                        </p:tav>
                                        <p:tav tm="100000">
                                          <p:val>
                                            <p:strVal val="1+ppt_h/2"/>
                                          </p:val>
                                        </p:tav>
                                      </p:tavLst>
                                    </p:anim>
                                    <p:set>
                                      <p:cBhvr>
                                        <p:cTn id="107" dur="1" fill="hold">
                                          <p:stCondLst>
                                            <p:cond delay="499"/>
                                          </p:stCondLst>
                                        </p:cTn>
                                        <p:tgtEl>
                                          <p:spTgt spid="22"/>
                                        </p:tgtEl>
                                        <p:attrNameLst>
                                          <p:attrName>style.visibility</p:attrName>
                                        </p:attrNameLst>
                                      </p:cBhvr>
                                      <p:to>
                                        <p:strVal val="hidden"/>
                                      </p:to>
                                    </p:set>
                                  </p:childTnLst>
                                </p:cTn>
                              </p:par>
                              <p:par>
                                <p:cTn id="108" presetID="2" presetClass="exit" presetSubtype="4" fill="hold" grpId="1" nodeType="withEffect">
                                  <p:stCondLst>
                                    <p:cond delay="0"/>
                                  </p:stCondLst>
                                  <p:childTnLst>
                                    <p:anim calcmode="lin" valueType="num">
                                      <p:cBhvr additive="base">
                                        <p:cTn id="109" dur="500"/>
                                        <p:tgtEl>
                                          <p:spTgt spid="3"/>
                                        </p:tgtEl>
                                        <p:attrNameLst>
                                          <p:attrName>ppt_x</p:attrName>
                                        </p:attrNameLst>
                                      </p:cBhvr>
                                      <p:tavLst>
                                        <p:tav tm="0">
                                          <p:val>
                                            <p:strVal val="ppt_x"/>
                                          </p:val>
                                        </p:tav>
                                        <p:tav tm="100000">
                                          <p:val>
                                            <p:strVal val="ppt_x"/>
                                          </p:val>
                                        </p:tav>
                                      </p:tavLst>
                                    </p:anim>
                                    <p:anim calcmode="lin" valueType="num">
                                      <p:cBhvr additive="base">
                                        <p:cTn id="110" dur="500"/>
                                        <p:tgtEl>
                                          <p:spTgt spid="3"/>
                                        </p:tgtEl>
                                        <p:attrNameLst>
                                          <p:attrName>ppt_y</p:attrName>
                                        </p:attrNameLst>
                                      </p:cBhvr>
                                      <p:tavLst>
                                        <p:tav tm="0">
                                          <p:val>
                                            <p:strVal val="ppt_y"/>
                                          </p:val>
                                        </p:tav>
                                        <p:tav tm="100000">
                                          <p:val>
                                            <p:strVal val="1+ppt_h/2"/>
                                          </p:val>
                                        </p:tav>
                                      </p:tavLst>
                                    </p:anim>
                                    <p:set>
                                      <p:cBhvr>
                                        <p:cTn id="111" dur="1" fill="hold">
                                          <p:stCondLst>
                                            <p:cond delay="499"/>
                                          </p:stCondLst>
                                        </p:cTn>
                                        <p:tgtEl>
                                          <p:spTgt spid="3"/>
                                        </p:tgtEl>
                                        <p:attrNameLst>
                                          <p:attrName>style.visibility</p:attrName>
                                        </p:attrNameLst>
                                      </p:cBhvr>
                                      <p:to>
                                        <p:strVal val="hidden"/>
                                      </p:to>
                                    </p:set>
                                  </p:childTnLst>
                                </p:cTn>
                              </p:par>
                              <p:par>
                                <p:cTn id="112" presetID="2" presetClass="exit" presetSubtype="4" fill="hold" grpId="1" nodeType="withEffect">
                                  <p:stCondLst>
                                    <p:cond delay="0"/>
                                  </p:stCondLst>
                                  <p:childTnLst>
                                    <p:anim calcmode="lin" valueType="num">
                                      <p:cBhvr additive="base">
                                        <p:cTn id="113" dur="500"/>
                                        <p:tgtEl>
                                          <p:spTgt spid="33"/>
                                        </p:tgtEl>
                                        <p:attrNameLst>
                                          <p:attrName>ppt_x</p:attrName>
                                        </p:attrNameLst>
                                      </p:cBhvr>
                                      <p:tavLst>
                                        <p:tav tm="0">
                                          <p:val>
                                            <p:strVal val="ppt_x"/>
                                          </p:val>
                                        </p:tav>
                                        <p:tav tm="100000">
                                          <p:val>
                                            <p:strVal val="ppt_x"/>
                                          </p:val>
                                        </p:tav>
                                      </p:tavLst>
                                    </p:anim>
                                    <p:anim calcmode="lin" valueType="num">
                                      <p:cBhvr additive="base">
                                        <p:cTn id="114" dur="500"/>
                                        <p:tgtEl>
                                          <p:spTgt spid="33"/>
                                        </p:tgtEl>
                                        <p:attrNameLst>
                                          <p:attrName>ppt_y</p:attrName>
                                        </p:attrNameLst>
                                      </p:cBhvr>
                                      <p:tavLst>
                                        <p:tav tm="0">
                                          <p:val>
                                            <p:strVal val="ppt_y"/>
                                          </p:val>
                                        </p:tav>
                                        <p:tav tm="100000">
                                          <p:val>
                                            <p:strVal val="1+ppt_h/2"/>
                                          </p:val>
                                        </p:tav>
                                      </p:tavLst>
                                    </p:anim>
                                    <p:set>
                                      <p:cBhvr>
                                        <p:cTn id="115" dur="1" fill="hold">
                                          <p:stCondLst>
                                            <p:cond delay="499"/>
                                          </p:stCondLst>
                                        </p:cTn>
                                        <p:tgtEl>
                                          <p:spTgt spid="33"/>
                                        </p:tgtEl>
                                        <p:attrNameLst>
                                          <p:attrName>style.visibility</p:attrName>
                                        </p:attrNameLst>
                                      </p:cBhvr>
                                      <p:to>
                                        <p:strVal val="hidden"/>
                                      </p:to>
                                    </p:set>
                                  </p:childTnLst>
                                </p:cTn>
                              </p:par>
                              <p:par>
                                <p:cTn id="116" presetID="2" presetClass="exit" presetSubtype="4" fill="hold" nodeType="withEffect">
                                  <p:stCondLst>
                                    <p:cond delay="0"/>
                                  </p:stCondLst>
                                  <p:childTnLst>
                                    <p:anim calcmode="lin" valueType="num">
                                      <p:cBhvr additive="base">
                                        <p:cTn id="117" dur="500"/>
                                        <p:tgtEl>
                                          <p:spTgt spid="25"/>
                                        </p:tgtEl>
                                        <p:attrNameLst>
                                          <p:attrName>ppt_x</p:attrName>
                                        </p:attrNameLst>
                                      </p:cBhvr>
                                      <p:tavLst>
                                        <p:tav tm="0">
                                          <p:val>
                                            <p:strVal val="ppt_x"/>
                                          </p:val>
                                        </p:tav>
                                        <p:tav tm="100000">
                                          <p:val>
                                            <p:strVal val="ppt_x"/>
                                          </p:val>
                                        </p:tav>
                                      </p:tavLst>
                                    </p:anim>
                                    <p:anim calcmode="lin" valueType="num">
                                      <p:cBhvr additive="base">
                                        <p:cTn id="118" dur="500"/>
                                        <p:tgtEl>
                                          <p:spTgt spid="25"/>
                                        </p:tgtEl>
                                        <p:attrNameLst>
                                          <p:attrName>ppt_y</p:attrName>
                                        </p:attrNameLst>
                                      </p:cBhvr>
                                      <p:tavLst>
                                        <p:tav tm="0">
                                          <p:val>
                                            <p:strVal val="ppt_y"/>
                                          </p:val>
                                        </p:tav>
                                        <p:tav tm="100000">
                                          <p:val>
                                            <p:strVal val="1+ppt_h/2"/>
                                          </p:val>
                                        </p:tav>
                                      </p:tavLst>
                                    </p:anim>
                                    <p:set>
                                      <p:cBhvr>
                                        <p:cTn id="119" dur="1" fill="hold">
                                          <p:stCondLst>
                                            <p:cond delay="499"/>
                                          </p:stCondLst>
                                        </p:cTn>
                                        <p:tgtEl>
                                          <p:spTgt spid="25"/>
                                        </p:tgtEl>
                                        <p:attrNameLst>
                                          <p:attrName>style.visibility</p:attrName>
                                        </p:attrNameLst>
                                      </p:cBhvr>
                                      <p:to>
                                        <p:strVal val="hidden"/>
                                      </p:to>
                                    </p:set>
                                  </p:childTnLst>
                                </p:cTn>
                              </p:par>
                              <p:par>
                                <p:cTn id="120" presetID="2" presetClass="exit" presetSubtype="4" fill="hold" grpId="1" nodeType="withEffect">
                                  <p:stCondLst>
                                    <p:cond delay="0"/>
                                  </p:stCondLst>
                                  <p:childTnLst>
                                    <p:anim calcmode="lin" valueType="num">
                                      <p:cBhvr additive="base">
                                        <p:cTn id="121" dur="500"/>
                                        <p:tgtEl>
                                          <p:spTgt spid="26"/>
                                        </p:tgtEl>
                                        <p:attrNameLst>
                                          <p:attrName>ppt_x</p:attrName>
                                        </p:attrNameLst>
                                      </p:cBhvr>
                                      <p:tavLst>
                                        <p:tav tm="0">
                                          <p:val>
                                            <p:strVal val="ppt_x"/>
                                          </p:val>
                                        </p:tav>
                                        <p:tav tm="100000">
                                          <p:val>
                                            <p:strVal val="ppt_x"/>
                                          </p:val>
                                        </p:tav>
                                      </p:tavLst>
                                    </p:anim>
                                    <p:anim calcmode="lin" valueType="num">
                                      <p:cBhvr additive="base">
                                        <p:cTn id="122" dur="500"/>
                                        <p:tgtEl>
                                          <p:spTgt spid="26"/>
                                        </p:tgtEl>
                                        <p:attrNameLst>
                                          <p:attrName>ppt_y</p:attrName>
                                        </p:attrNameLst>
                                      </p:cBhvr>
                                      <p:tavLst>
                                        <p:tav tm="0">
                                          <p:val>
                                            <p:strVal val="ppt_y"/>
                                          </p:val>
                                        </p:tav>
                                        <p:tav tm="100000">
                                          <p:val>
                                            <p:strVal val="1+ppt_h/2"/>
                                          </p:val>
                                        </p:tav>
                                      </p:tavLst>
                                    </p:anim>
                                    <p:set>
                                      <p:cBhvr>
                                        <p:cTn id="123" dur="1" fill="hold">
                                          <p:stCondLst>
                                            <p:cond delay="499"/>
                                          </p:stCondLst>
                                        </p:cTn>
                                        <p:tgtEl>
                                          <p:spTgt spid="26"/>
                                        </p:tgtEl>
                                        <p:attrNameLst>
                                          <p:attrName>style.visibility</p:attrName>
                                        </p:attrNameLst>
                                      </p:cBhvr>
                                      <p:to>
                                        <p:strVal val="hidden"/>
                                      </p:to>
                                    </p:set>
                                  </p:childTnLst>
                                </p:cTn>
                              </p:par>
                              <p:par>
                                <p:cTn id="124" presetID="2" presetClass="exit" presetSubtype="4" fill="hold" grpId="1" nodeType="withEffect">
                                  <p:stCondLst>
                                    <p:cond delay="0"/>
                                  </p:stCondLst>
                                  <p:childTnLst>
                                    <p:anim calcmode="lin" valueType="num">
                                      <p:cBhvr additive="base">
                                        <p:cTn id="125" dur="500"/>
                                        <p:tgtEl>
                                          <p:spTgt spid="4"/>
                                        </p:tgtEl>
                                        <p:attrNameLst>
                                          <p:attrName>ppt_x</p:attrName>
                                        </p:attrNameLst>
                                      </p:cBhvr>
                                      <p:tavLst>
                                        <p:tav tm="0">
                                          <p:val>
                                            <p:strVal val="ppt_x"/>
                                          </p:val>
                                        </p:tav>
                                        <p:tav tm="100000">
                                          <p:val>
                                            <p:strVal val="ppt_x"/>
                                          </p:val>
                                        </p:tav>
                                      </p:tavLst>
                                    </p:anim>
                                    <p:anim calcmode="lin" valueType="num">
                                      <p:cBhvr additive="base">
                                        <p:cTn id="126" dur="500"/>
                                        <p:tgtEl>
                                          <p:spTgt spid="4"/>
                                        </p:tgtEl>
                                        <p:attrNameLst>
                                          <p:attrName>ppt_y</p:attrName>
                                        </p:attrNameLst>
                                      </p:cBhvr>
                                      <p:tavLst>
                                        <p:tav tm="0">
                                          <p:val>
                                            <p:strVal val="ppt_y"/>
                                          </p:val>
                                        </p:tav>
                                        <p:tav tm="100000">
                                          <p:val>
                                            <p:strVal val="1+ppt_h/2"/>
                                          </p:val>
                                        </p:tav>
                                      </p:tavLst>
                                    </p:anim>
                                    <p:set>
                                      <p:cBhvr>
                                        <p:cTn id="127" dur="1" fill="hold">
                                          <p:stCondLst>
                                            <p:cond delay="499"/>
                                          </p:stCondLst>
                                        </p:cTn>
                                        <p:tgtEl>
                                          <p:spTgt spid="4"/>
                                        </p:tgtEl>
                                        <p:attrNameLst>
                                          <p:attrName>style.visibility</p:attrName>
                                        </p:attrNameLst>
                                      </p:cBhvr>
                                      <p:to>
                                        <p:strVal val="hidden"/>
                                      </p:to>
                                    </p:set>
                                  </p:childTnLst>
                                </p:cTn>
                              </p:par>
                              <p:par>
                                <p:cTn id="128" presetID="2" presetClass="exit" presetSubtype="4" fill="hold" grpId="1" nodeType="withEffect">
                                  <p:stCondLst>
                                    <p:cond delay="0"/>
                                  </p:stCondLst>
                                  <p:childTnLst>
                                    <p:anim calcmode="lin" valueType="num">
                                      <p:cBhvr additive="base">
                                        <p:cTn id="129" dur="500"/>
                                        <p:tgtEl>
                                          <p:spTgt spid="29"/>
                                        </p:tgtEl>
                                        <p:attrNameLst>
                                          <p:attrName>ppt_x</p:attrName>
                                        </p:attrNameLst>
                                      </p:cBhvr>
                                      <p:tavLst>
                                        <p:tav tm="0">
                                          <p:val>
                                            <p:strVal val="ppt_x"/>
                                          </p:val>
                                        </p:tav>
                                        <p:tav tm="100000">
                                          <p:val>
                                            <p:strVal val="ppt_x"/>
                                          </p:val>
                                        </p:tav>
                                      </p:tavLst>
                                    </p:anim>
                                    <p:anim calcmode="lin" valueType="num">
                                      <p:cBhvr additive="base">
                                        <p:cTn id="130" dur="500"/>
                                        <p:tgtEl>
                                          <p:spTgt spid="29"/>
                                        </p:tgtEl>
                                        <p:attrNameLst>
                                          <p:attrName>ppt_y</p:attrName>
                                        </p:attrNameLst>
                                      </p:cBhvr>
                                      <p:tavLst>
                                        <p:tav tm="0">
                                          <p:val>
                                            <p:strVal val="ppt_y"/>
                                          </p:val>
                                        </p:tav>
                                        <p:tav tm="100000">
                                          <p:val>
                                            <p:strVal val="1+ppt_h/2"/>
                                          </p:val>
                                        </p:tav>
                                      </p:tavLst>
                                    </p:anim>
                                    <p:set>
                                      <p:cBhvr>
                                        <p:cTn id="131" dur="1" fill="hold">
                                          <p:stCondLst>
                                            <p:cond delay="499"/>
                                          </p:stCondLst>
                                        </p:cTn>
                                        <p:tgtEl>
                                          <p:spTgt spid="29"/>
                                        </p:tgtEl>
                                        <p:attrNameLst>
                                          <p:attrName>style.visibility</p:attrName>
                                        </p:attrNameLst>
                                      </p:cBhvr>
                                      <p:to>
                                        <p:strVal val="hidden"/>
                                      </p:to>
                                    </p:set>
                                  </p:childTnLst>
                                </p:cTn>
                              </p:par>
                              <p:par>
                                <p:cTn id="132" presetID="2" presetClass="exit" presetSubtype="4" fill="hold" grpId="1" nodeType="withEffect">
                                  <p:stCondLst>
                                    <p:cond delay="0"/>
                                  </p:stCondLst>
                                  <p:childTnLst>
                                    <p:anim calcmode="lin" valueType="num">
                                      <p:cBhvr additive="base">
                                        <p:cTn id="133" dur="500"/>
                                        <p:tgtEl>
                                          <p:spTgt spid="28"/>
                                        </p:tgtEl>
                                        <p:attrNameLst>
                                          <p:attrName>ppt_x</p:attrName>
                                        </p:attrNameLst>
                                      </p:cBhvr>
                                      <p:tavLst>
                                        <p:tav tm="0">
                                          <p:val>
                                            <p:strVal val="ppt_x"/>
                                          </p:val>
                                        </p:tav>
                                        <p:tav tm="100000">
                                          <p:val>
                                            <p:strVal val="ppt_x"/>
                                          </p:val>
                                        </p:tav>
                                      </p:tavLst>
                                    </p:anim>
                                    <p:anim calcmode="lin" valueType="num">
                                      <p:cBhvr additive="base">
                                        <p:cTn id="134" dur="500"/>
                                        <p:tgtEl>
                                          <p:spTgt spid="28"/>
                                        </p:tgtEl>
                                        <p:attrNameLst>
                                          <p:attrName>ppt_y</p:attrName>
                                        </p:attrNameLst>
                                      </p:cBhvr>
                                      <p:tavLst>
                                        <p:tav tm="0">
                                          <p:val>
                                            <p:strVal val="ppt_y"/>
                                          </p:val>
                                        </p:tav>
                                        <p:tav tm="100000">
                                          <p:val>
                                            <p:strVal val="1+ppt_h/2"/>
                                          </p:val>
                                        </p:tav>
                                      </p:tavLst>
                                    </p:anim>
                                    <p:set>
                                      <p:cBhvr>
                                        <p:cTn id="13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2" grpId="1" animBg="1"/>
      <p:bldP spid="3" grpId="0"/>
      <p:bldP spid="3" grpId="1"/>
      <p:bldP spid="4" grpId="0"/>
      <p:bldP spid="4" grpId="1"/>
      <p:bldP spid="17" grpId="0"/>
      <p:bldP spid="17" grpId="1"/>
      <p:bldP spid="22" grpId="0"/>
      <p:bldP spid="22" grpId="1"/>
      <p:bldP spid="26" grpId="0"/>
      <p:bldP spid="26" grpId="1"/>
      <p:bldP spid="27" grpId="0"/>
      <p:bldP spid="27" grpId="1"/>
      <p:bldP spid="28" grpId="0" animBg="1"/>
      <p:bldP spid="28" grpId="1" animBg="1"/>
      <p:bldP spid="29" grpId="0" animBg="1"/>
      <p:bldP spid="29" grpId="1" animBg="1"/>
      <p:bldP spid="32" grpId="0" animBg="1"/>
      <p:bldP spid="32" grpId="1" animBg="1"/>
      <p:bldP spid="33" grpId="0" animBg="1"/>
      <p:bldP spid="33"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1479778"/>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 y="1472054"/>
            <a:ext cx="6096001" cy="538594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283" y="1392512"/>
            <a:ext cx="6137647" cy="5581102"/>
          </a:xfrm>
          <a:prstGeom prst="rect">
            <a:avLst/>
          </a:prstGeom>
        </p:spPr>
      </p:pic>
      <p:sp>
        <p:nvSpPr>
          <p:cNvPr id="2" name="矩形 1">
            <a:extLst>
              <a:ext uri="{FF2B5EF4-FFF2-40B4-BE49-F238E27FC236}">
                <a16:creationId xmlns:a16="http://schemas.microsoft.com/office/drawing/2014/main" id="{8957834D-83A7-49D0-A6D2-F7CBA537625D}"/>
              </a:ext>
            </a:extLst>
          </p:cNvPr>
          <p:cNvSpPr/>
          <p:nvPr/>
        </p:nvSpPr>
        <p:spPr>
          <a:xfrm>
            <a:off x="0" y="1346350"/>
            <a:ext cx="12192000" cy="55254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F450F3B-497C-4A96-8C35-12DC8EE63721}"/>
                  </a:ext>
                </a:extLst>
              </p:cNvPr>
              <p:cNvSpPr txBox="1"/>
              <p:nvPr/>
            </p:nvSpPr>
            <p:spPr>
              <a:xfrm>
                <a:off x="382202" y="2143538"/>
                <a:ext cx="3077736" cy="809132"/>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𝜉</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𝑏</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num>
                        <m:den>
                          <m:r>
                            <a:rPr lang="en-US" altLang="zh-CN" sz="2400" i="1" kern="100">
                              <a:latin typeface="Cambria Math" panose="02040503050406030204" pitchFamily="18" charset="0"/>
                              <a:ea typeface="+mj-ea"/>
                              <a:cs typeface="Times New Roman" panose="02020603050405020304" pitchFamily="18" charset="0"/>
                            </a:rPr>
                            <m:t>𝑏</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F450F3B-497C-4A96-8C35-12DC8EE63721}"/>
                  </a:ext>
                </a:extLst>
              </p:cNvPr>
              <p:cNvSpPr txBox="1">
                <a:spLocks noRot="1" noChangeAspect="1" noMove="1" noResize="1" noEditPoints="1" noAdjustHandles="1" noChangeArrowheads="1" noChangeShapeType="1" noTextEdit="1"/>
              </p:cNvSpPr>
              <p:nvPr/>
            </p:nvSpPr>
            <p:spPr>
              <a:xfrm>
                <a:off x="382202" y="2143538"/>
                <a:ext cx="3077736" cy="809132"/>
              </a:xfrm>
              <a:prstGeom prst="rect">
                <a:avLst/>
              </a:prstGeom>
              <a:blipFill>
                <a:blip r:embed="rId5"/>
                <a:stretch>
                  <a:fillRect/>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4CFDADCC-B18F-4341-BA15-A0CDF8C8ECCD}"/>
              </a:ext>
            </a:extLst>
          </p:cNvPr>
          <p:cNvCxnSpPr>
            <a:cxnSpLocks/>
          </p:cNvCxnSpPr>
          <p:nvPr/>
        </p:nvCxnSpPr>
        <p:spPr>
          <a:xfrm>
            <a:off x="3311912" y="2516843"/>
            <a:ext cx="151656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D708AF7-0577-4534-B3EE-2F63AA3096AE}"/>
              </a:ext>
            </a:extLst>
          </p:cNvPr>
          <p:cNvSpPr txBox="1"/>
          <p:nvPr/>
        </p:nvSpPr>
        <p:spPr>
          <a:xfrm>
            <a:off x="3367668" y="2093106"/>
            <a:ext cx="1550020" cy="461665"/>
          </a:xfrm>
          <a:prstGeom prst="rect">
            <a:avLst/>
          </a:prstGeom>
          <a:noFill/>
        </p:spPr>
        <p:txBody>
          <a:bodyPr wrap="square" rtlCol="0">
            <a:spAutoFit/>
          </a:bodyPr>
          <a:lstStyle/>
          <a:p>
            <a:r>
              <a:rPr lang="zh-CN" altLang="en-US" sz="2400" dirty="0">
                <a:latin typeface="+mj-ea"/>
                <a:ea typeface="+mj-ea"/>
              </a:rPr>
              <a:t>替换等式</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2F54AE8-6B8E-4CF5-9D86-8CFC5C8DB4D1}"/>
                  </a:ext>
                </a:extLst>
              </p:cNvPr>
              <p:cNvSpPr txBox="1"/>
              <p:nvPr/>
            </p:nvSpPr>
            <p:spPr>
              <a:xfrm>
                <a:off x="4735552" y="2141128"/>
                <a:ext cx="3278458" cy="842923"/>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𝑏</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num>
                        <m:den>
                          <m:r>
                            <a:rPr lang="en-US" altLang="zh-CN" sz="2400" i="1" kern="100">
                              <a:latin typeface="Cambria Math" panose="02040503050406030204" pitchFamily="18" charset="0"/>
                              <a:ea typeface="+mj-ea"/>
                              <a:cs typeface="Times New Roman" panose="02020603050405020304" pitchFamily="18" charset="0"/>
                            </a:rPr>
                            <m:t>𝑏</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den>
                      </m:f>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𝜂</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𝜂</m:t>
                          </m:r>
                          <m:r>
                            <a:rPr lang="en-US" altLang="zh-CN" sz="2400" i="1" kern="100">
                              <a:latin typeface="Cambria Math" panose="02040503050406030204" pitchFamily="18" charset="0"/>
                              <a:ea typeface="+mj-ea"/>
                              <a:cs typeface="Times New Roman" panose="02020603050405020304" pitchFamily="18" charset="0"/>
                            </a:rPr>
                            <m:t>)</m:t>
                          </m:r>
                        </m:num>
                        <m:den>
                          <m:r>
                            <a:rPr lang="en-US" altLang="zh-CN" sz="2400" i="1" kern="100">
                              <a:latin typeface="Cambria Math" panose="02040503050406030204" pitchFamily="18" charset="0"/>
                              <a:ea typeface="+mj-ea"/>
                              <a:cs typeface="Times New Roman" panose="02020603050405020304" pitchFamily="18" charset="0"/>
                            </a:rPr>
                            <m:t>𝑎𝑏</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02F54AE8-6B8E-4CF5-9D86-8CFC5C8DB4D1}"/>
                  </a:ext>
                </a:extLst>
              </p:cNvPr>
              <p:cNvSpPr txBox="1">
                <a:spLocks noRot="1" noChangeAspect="1" noMove="1" noResize="1" noEditPoints="1" noAdjustHandles="1" noChangeArrowheads="1" noChangeShapeType="1" noTextEdit="1"/>
              </p:cNvSpPr>
              <p:nvPr/>
            </p:nvSpPr>
            <p:spPr>
              <a:xfrm>
                <a:off x="4735552" y="2141128"/>
                <a:ext cx="3278458" cy="842923"/>
              </a:xfrm>
              <a:prstGeom prst="rect">
                <a:avLst/>
              </a:prstGeom>
              <a:blipFill>
                <a:blip r:embed="rId6"/>
                <a:stretch>
                  <a:fillRect/>
                </a:stretch>
              </a:blipFill>
            </p:spPr>
            <p:txBody>
              <a:bodyPr/>
              <a:lstStyle/>
              <a:p>
                <a:r>
                  <a:rPr lang="zh-CN" altLang="en-US">
                    <a:noFill/>
                  </a:rPr>
                  <a:t> </a:t>
                </a:r>
              </a:p>
            </p:txBody>
          </p:sp>
        </mc:Fallback>
      </mc:AlternateContent>
      <p:cxnSp>
        <p:nvCxnSpPr>
          <p:cNvPr id="13" name="连接符: 肘形 12">
            <a:extLst>
              <a:ext uri="{FF2B5EF4-FFF2-40B4-BE49-F238E27FC236}">
                <a16:creationId xmlns:a16="http://schemas.microsoft.com/office/drawing/2014/main" id="{DC929996-4D61-4C85-B001-144788DF2DF4}"/>
              </a:ext>
            </a:extLst>
          </p:cNvPr>
          <p:cNvCxnSpPr/>
          <p:nvPr/>
        </p:nvCxnSpPr>
        <p:spPr>
          <a:xfrm>
            <a:off x="8063261" y="2574484"/>
            <a:ext cx="1494263" cy="1192039"/>
          </a:xfrm>
          <a:prstGeom prst="bentConnector3">
            <a:avLst>
              <a:gd name="adj1" fmla="val 100747"/>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3FE9B22-92C7-42E4-80CB-8D75D2777F73}"/>
                  </a:ext>
                </a:extLst>
              </p:cNvPr>
              <p:cNvSpPr txBox="1"/>
              <p:nvPr/>
            </p:nvSpPr>
            <p:spPr>
              <a:xfrm>
                <a:off x="7696442" y="3881742"/>
                <a:ext cx="3401122" cy="1109278"/>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𝑏</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num>
                        <m:den>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𝑏</m:t>
                              </m:r>
                            </m:den>
                          </m:f>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𝑎</m:t>
                              </m:r>
                            </m:den>
                          </m:f>
                        </m:den>
                      </m:f>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𝜂</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𝜂</m:t>
                      </m:r>
                      <m:r>
                        <a:rPr lang="en-US" altLang="zh-CN" sz="2400" i="1" kern="100">
                          <a:latin typeface="Cambria Math" panose="02040503050406030204" pitchFamily="18" charset="0"/>
                          <a:ea typeface="+mj-ea"/>
                          <a:cs typeface="Times New Roman" panose="02020603050405020304" pitchFamily="18" charset="0"/>
                        </a:rPr>
                        <m:t>)</m:t>
                      </m:r>
                    </m:oMath>
                  </m:oMathPara>
                </a14:m>
                <a:endParaRPr lang="zh-CN" altLang="zh-CN" sz="2400" kern="100" dirty="0">
                  <a:latin typeface="+mj-ea"/>
                  <a:ea typeface="+mj-ea"/>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C3FE9B22-92C7-42E4-80CB-8D75D2777F73}"/>
                  </a:ext>
                </a:extLst>
              </p:cNvPr>
              <p:cNvSpPr txBox="1">
                <a:spLocks noRot="1" noChangeAspect="1" noMove="1" noResize="1" noEditPoints="1" noAdjustHandles="1" noChangeArrowheads="1" noChangeShapeType="1" noTextEdit="1"/>
              </p:cNvSpPr>
              <p:nvPr/>
            </p:nvSpPr>
            <p:spPr>
              <a:xfrm>
                <a:off x="7696442" y="3881742"/>
                <a:ext cx="3401122" cy="1109278"/>
              </a:xfrm>
              <a:prstGeom prst="rect">
                <a:avLst/>
              </a:prstGeom>
              <a:blipFill>
                <a:blip r:embed="rId7"/>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6CBEAB3F-A804-438D-9A60-1B2B63E8DE50}"/>
              </a:ext>
            </a:extLst>
          </p:cNvPr>
          <p:cNvSpPr txBox="1"/>
          <p:nvPr/>
        </p:nvSpPr>
        <p:spPr>
          <a:xfrm>
            <a:off x="8152471" y="2713255"/>
            <a:ext cx="1148576" cy="954107"/>
          </a:xfrm>
          <a:prstGeom prst="rect">
            <a:avLst/>
          </a:prstGeom>
          <a:noFill/>
        </p:spPr>
        <p:txBody>
          <a:bodyPr wrap="square" rtlCol="0">
            <a:spAutoFit/>
          </a:bodyPr>
          <a:lstStyle/>
          <a:p>
            <a:r>
              <a:rPr lang="zh-CN" altLang="en-US" sz="2800" dirty="0">
                <a:latin typeface="+mj-ea"/>
                <a:ea typeface="+mj-ea"/>
              </a:rPr>
              <a:t>分离变量</a:t>
            </a:r>
          </a:p>
        </p:txBody>
      </p:sp>
      <p:cxnSp>
        <p:nvCxnSpPr>
          <p:cNvPr id="20" name="直接箭头连接符 19">
            <a:extLst>
              <a:ext uri="{FF2B5EF4-FFF2-40B4-BE49-F238E27FC236}">
                <a16:creationId xmlns:a16="http://schemas.microsoft.com/office/drawing/2014/main" id="{7D32FB7C-D3B1-4463-BCC2-F29404640FE5}"/>
              </a:ext>
            </a:extLst>
          </p:cNvPr>
          <p:cNvCxnSpPr>
            <a:cxnSpLocks/>
          </p:cNvCxnSpPr>
          <p:nvPr/>
        </p:nvCxnSpPr>
        <p:spPr>
          <a:xfrm flipH="1" flipV="1">
            <a:off x="6330955" y="4442862"/>
            <a:ext cx="1486830" cy="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961BD90-00E4-4305-9F2A-0E573EC858AB}"/>
              </a:ext>
            </a:extLst>
          </p:cNvPr>
          <p:cNvSpPr txBox="1"/>
          <p:nvPr/>
        </p:nvSpPr>
        <p:spPr>
          <a:xfrm>
            <a:off x="6645728" y="3927170"/>
            <a:ext cx="1163444" cy="461665"/>
          </a:xfrm>
          <a:prstGeom prst="rect">
            <a:avLst/>
          </a:prstGeom>
          <a:noFill/>
        </p:spPr>
        <p:txBody>
          <a:bodyPr wrap="square" rtlCol="0">
            <a:spAutoFit/>
          </a:bodyPr>
          <a:lstStyle/>
          <a:p>
            <a:r>
              <a:rPr lang="zh-CN" altLang="en-US" sz="2400" dirty="0">
                <a:latin typeface="+mj-ea"/>
                <a:ea typeface="+mj-ea"/>
              </a:rPr>
              <a:t>变形</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B6E7625-5E91-4C61-834B-5469B72DFDAA}"/>
                  </a:ext>
                </a:extLst>
              </p:cNvPr>
              <p:cNvSpPr txBox="1"/>
              <p:nvPr/>
            </p:nvSpPr>
            <p:spPr>
              <a:xfrm>
                <a:off x="2562587" y="3853470"/>
                <a:ext cx="3869473" cy="1178784"/>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𝑏</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num>
                        <m:den>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𝑏</m:t>
                              </m:r>
                            </m:den>
                          </m:f>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𝑎</m:t>
                              </m:r>
                            </m:den>
                          </m:f>
                        </m:den>
                      </m:f>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𝜂</m:t>
                              </m:r>
                            </m:e>
                          </m:d>
                        </m:num>
                        <m:den>
                          <m:d>
                            <m:dPr>
                              <m:ctrlPr>
                                <a:rPr lang="zh-CN" altLang="zh-CN" sz="2400" i="1" kern="100">
                                  <a:latin typeface="Cambria Math" panose="02040503050406030204" pitchFamily="18" charset="0"/>
                                  <a:ea typeface="+mj-ea"/>
                                  <a:cs typeface="Times New Roman" panose="02020603050405020304" pitchFamily="18" charset="0"/>
                                </a:rPr>
                              </m:ctrlPr>
                            </m:dPr>
                            <m:e>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𝜂</m:t>
                                  </m:r>
                                </m:den>
                              </m:f>
                            </m:e>
                          </m:d>
                          <m:r>
                            <a:rPr lang="en-US" altLang="zh-CN" sz="2400" i="1" kern="100">
                              <a:latin typeface="Cambria Math" panose="02040503050406030204" pitchFamily="18" charset="0"/>
                              <a:ea typeface="+mj-ea"/>
                              <a:cs typeface="Times New Roman" panose="02020603050405020304" pitchFamily="18" charset="0"/>
                            </a:rPr>
                            <m:t>′</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EB6E7625-5E91-4C61-834B-5469B72DFDAA}"/>
                  </a:ext>
                </a:extLst>
              </p:cNvPr>
              <p:cNvSpPr txBox="1">
                <a:spLocks noRot="1" noChangeAspect="1" noMove="1" noResize="1" noEditPoints="1" noAdjustHandles="1" noChangeArrowheads="1" noChangeShapeType="1" noTextEdit="1"/>
              </p:cNvSpPr>
              <p:nvPr/>
            </p:nvSpPr>
            <p:spPr>
              <a:xfrm>
                <a:off x="2562587" y="3853470"/>
                <a:ext cx="3869473" cy="1178784"/>
              </a:xfrm>
              <a:prstGeom prst="rect">
                <a:avLst/>
              </a:prstGeom>
              <a:blipFill>
                <a:blip r:embed="rId8"/>
                <a:stretch>
                  <a:fillRect/>
                </a:stretch>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id="{E3FD74AA-BAE6-4658-B7D6-01F7B57EA66A}"/>
              </a:ext>
            </a:extLst>
          </p:cNvPr>
          <p:cNvSpPr/>
          <p:nvPr/>
        </p:nvSpPr>
        <p:spPr>
          <a:xfrm>
            <a:off x="6464966" y="689977"/>
            <a:ext cx="1163444" cy="7820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65D49C53-2764-4680-890D-50EC549291B3}"/>
              </a:ext>
            </a:extLst>
          </p:cNvPr>
          <p:cNvCxnSpPr/>
          <p:nvPr/>
        </p:nvCxnSpPr>
        <p:spPr>
          <a:xfrm flipH="1">
            <a:off x="2765502" y="1392512"/>
            <a:ext cx="3453161" cy="6612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E84422F-6D29-4CDE-B31F-06F15BDD2D65}"/>
              </a:ext>
            </a:extLst>
          </p:cNvPr>
          <p:cNvSpPr txBox="1"/>
          <p:nvPr/>
        </p:nvSpPr>
        <p:spPr>
          <a:xfrm>
            <a:off x="1511873" y="1346350"/>
            <a:ext cx="3077736" cy="461665"/>
          </a:xfrm>
          <a:prstGeom prst="rect">
            <a:avLst/>
          </a:prstGeom>
          <a:noFill/>
        </p:spPr>
        <p:txBody>
          <a:bodyPr wrap="square" rtlCol="0">
            <a:spAutoFit/>
          </a:bodyPr>
          <a:lstStyle/>
          <a:p>
            <a:r>
              <a:rPr lang="zh-CN" altLang="en-US" sz="2400" dirty="0">
                <a:latin typeface="+mj-ea"/>
                <a:ea typeface="+mj-ea"/>
              </a:rPr>
              <a:t>简单入手，拉格起步</a:t>
            </a:r>
          </a:p>
        </p:txBody>
      </p:sp>
      <p:sp>
        <p:nvSpPr>
          <p:cNvPr id="32" name="椭圆 31">
            <a:extLst>
              <a:ext uri="{FF2B5EF4-FFF2-40B4-BE49-F238E27FC236}">
                <a16:creationId xmlns:a16="http://schemas.microsoft.com/office/drawing/2014/main" id="{B0F4B486-6604-434D-9A20-00F28A128F4B}"/>
              </a:ext>
            </a:extLst>
          </p:cNvPr>
          <p:cNvSpPr/>
          <p:nvPr/>
        </p:nvSpPr>
        <p:spPr>
          <a:xfrm>
            <a:off x="2546667" y="3478394"/>
            <a:ext cx="3754244" cy="179805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00C2BBF2-DC05-48B6-8612-7A62159400F5}"/>
              </a:ext>
            </a:extLst>
          </p:cNvPr>
          <p:cNvSpPr txBox="1"/>
          <p:nvPr/>
        </p:nvSpPr>
        <p:spPr>
          <a:xfrm>
            <a:off x="772512" y="5454168"/>
            <a:ext cx="2645882" cy="523220"/>
          </a:xfrm>
          <a:prstGeom prst="rect">
            <a:avLst/>
          </a:prstGeom>
          <a:noFill/>
        </p:spPr>
        <p:txBody>
          <a:bodyPr wrap="square" rtlCol="0">
            <a:spAutoFit/>
          </a:bodyPr>
          <a:lstStyle/>
          <a:p>
            <a:r>
              <a:rPr lang="zh-CN" altLang="en-US" sz="2800" dirty="0">
                <a:solidFill>
                  <a:srgbClr val="FF0000"/>
                </a:solidFill>
                <a:latin typeface="+mj-ea"/>
                <a:ea typeface="+mj-ea"/>
              </a:rPr>
              <a:t>柯西中值定理！</a:t>
            </a:r>
          </a:p>
        </p:txBody>
      </p:sp>
    </p:spTree>
    <p:extLst>
      <p:ext uri="{BB962C8B-B14F-4D97-AF65-F5344CB8AC3E}">
        <p14:creationId xmlns:p14="http://schemas.microsoft.com/office/powerpoint/2010/main" val="399808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arn(inVertical)">
                                      <p:cBhvr>
                                        <p:cTn id="19" dur="500"/>
                                        <p:tgtEl>
                                          <p:spTgt spid="28"/>
                                        </p:tgtEl>
                                      </p:cBhvr>
                                    </p:animEffect>
                                  </p:childTnLst>
                                </p:cTn>
                              </p:par>
                              <p:par>
                                <p:cTn id="20" presetID="16" presetClass="entr" presetSubtype="2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arn(inVertical)">
                                      <p:cBhvr>
                                        <p:cTn id="36" dur="500"/>
                                        <p:tgtEl>
                                          <p:spTgt spid="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barn(inVertical)">
                                      <p:cBhvr>
                                        <p:cTn id="64" dur="500"/>
                                        <p:tgtEl>
                                          <p:spTgt spid="20"/>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inVertical)">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barn(inVertical)">
                                      <p:cBhvr>
                                        <p:cTn id="78" dur="500"/>
                                        <p:tgtEl>
                                          <p:spTgt spid="32"/>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barn(inVertical)">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xit" presetSubtype="0" fill="hold" grpId="1" nodeType="clickEffect">
                                  <p:stCondLst>
                                    <p:cond delay="0"/>
                                  </p:stCondLst>
                                  <p:childTnLst>
                                    <p:animEffect transition="out" filter="fade">
                                      <p:cBhvr>
                                        <p:cTn id="85" dur="1000"/>
                                        <p:tgtEl>
                                          <p:spTgt spid="28"/>
                                        </p:tgtEl>
                                      </p:cBhvr>
                                    </p:animEffect>
                                    <p:anim calcmode="lin" valueType="num">
                                      <p:cBhvr>
                                        <p:cTn id="86" dur="1000"/>
                                        <p:tgtEl>
                                          <p:spTgt spid="28"/>
                                        </p:tgtEl>
                                        <p:attrNameLst>
                                          <p:attrName>ppt_x</p:attrName>
                                        </p:attrNameLst>
                                      </p:cBhvr>
                                      <p:tavLst>
                                        <p:tav tm="0">
                                          <p:val>
                                            <p:strVal val="ppt_x"/>
                                          </p:val>
                                        </p:tav>
                                        <p:tav tm="100000">
                                          <p:val>
                                            <p:strVal val="ppt_x"/>
                                          </p:val>
                                        </p:tav>
                                      </p:tavLst>
                                    </p:anim>
                                    <p:anim calcmode="lin" valueType="num">
                                      <p:cBhvr>
                                        <p:cTn id="87" dur="1000"/>
                                        <p:tgtEl>
                                          <p:spTgt spid="28"/>
                                        </p:tgtEl>
                                        <p:attrNameLst>
                                          <p:attrName>ppt_y</p:attrName>
                                        </p:attrNameLst>
                                      </p:cBhvr>
                                      <p:tavLst>
                                        <p:tav tm="0">
                                          <p:val>
                                            <p:strVal val="ppt_y"/>
                                          </p:val>
                                        </p:tav>
                                        <p:tav tm="100000">
                                          <p:val>
                                            <p:strVal val="ppt_y+.1"/>
                                          </p:val>
                                        </p:tav>
                                      </p:tavLst>
                                    </p:anim>
                                    <p:set>
                                      <p:cBhvr>
                                        <p:cTn id="88" dur="1" fill="hold">
                                          <p:stCondLst>
                                            <p:cond delay="999"/>
                                          </p:stCondLst>
                                        </p:cTn>
                                        <p:tgtEl>
                                          <p:spTgt spid="28"/>
                                        </p:tgtEl>
                                        <p:attrNameLst>
                                          <p:attrName>style.visibility</p:attrName>
                                        </p:attrNameLst>
                                      </p:cBhvr>
                                      <p:to>
                                        <p:strVal val="hidden"/>
                                      </p:to>
                                    </p:set>
                                  </p:childTnLst>
                                </p:cTn>
                              </p:par>
                              <p:par>
                                <p:cTn id="89" presetID="42" presetClass="exit" presetSubtype="0" fill="hold" nodeType="withEffect">
                                  <p:stCondLst>
                                    <p:cond delay="0"/>
                                  </p:stCondLst>
                                  <p:childTnLst>
                                    <p:animEffect transition="out" filter="fade">
                                      <p:cBhvr>
                                        <p:cTn id="90" dur="1000"/>
                                        <p:tgtEl>
                                          <p:spTgt spid="30"/>
                                        </p:tgtEl>
                                      </p:cBhvr>
                                    </p:animEffect>
                                    <p:anim calcmode="lin" valueType="num">
                                      <p:cBhvr>
                                        <p:cTn id="91" dur="1000"/>
                                        <p:tgtEl>
                                          <p:spTgt spid="30"/>
                                        </p:tgtEl>
                                        <p:attrNameLst>
                                          <p:attrName>ppt_x</p:attrName>
                                        </p:attrNameLst>
                                      </p:cBhvr>
                                      <p:tavLst>
                                        <p:tav tm="0">
                                          <p:val>
                                            <p:strVal val="ppt_x"/>
                                          </p:val>
                                        </p:tav>
                                        <p:tav tm="100000">
                                          <p:val>
                                            <p:strVal val="ppt_x"/>
                                          </p:val>
                                        </p:tav>
                                      </p:tavLst>
                                    </p:anim>
                                    <p:anim calcmode="lin" valueType="num">
                                      <p:cBhvr>
                                        <p:cTn id="92" dur="1000"/>
                                        <p:tgtEl>
                                          <p:spTgt spid="30"/>
                                        </p:tgtEl>
                                        <p:attrNameLst>
                                          <p:attrName>ppt_y</p:attrName>
                                        </p:attrNameLst>
                                      </p:cBhvr>
                                      <p:tavLst>
                                        <p:tav tm="0">
                                          <p:val>
                                            <p:strVal val="ppt_y"/>
                                          </p:val>
                                        </p:tav>
                                        <p:tav tm="100000">
                                          <p:val>
                                            <p:strVal val="ppt_y+.1"/>
                                          </p:val>
                                        </p:tav>
                                      </p:tavLst>
                                    </p:anim>
                                    <p:set>
                                      <p:cBhvr>
                                        <p:cTn id="93" dur="1" fill="hold">
                                          <p:stCondLst>
                                            <p:cond delay="999"/>
                                          </p:stCondLst>
                                        </p:cTn>
                                        <p:tgtEl>
                                          <p:spTgt spid="30"/>
                                        </p:tgtEl>
                                        <p:attrNameLst>
                                          <p:attrName>style.visibility</p:attrName>
                                        </p:attrNameLst>
                                      </p:cBhvr>
                                      <p:to>
                                        <p:strVal val="hidden"/>
                                      </p:to>
                                    </p:set>
                                  </p:childTnLst>
                                </p:cTn>
                              </p:par>
                              <p:par>
                                <p:cTn id="94" presetID="42" presetClass="exit" presetSubtype="0" fill="hold" grpId="1" nodeType="withEffect">
                                  <p:stCondLst>
                                    <p:cond delay="0"/>
                                  </p:stCondLst>
                                  <p:childTnLst>
                                    <p:animEffect transition="out" filter="fade">
                                      <p:cBhvr>
                                        <p:cTn id="95" dur="1000"/>
                                        <p:tgtEl>
                                          <p:spTgt spid="31"/>
                                        </p:tgtEl>
                                      </p:cBhvr>
                                    </p:animEffect>
                                    <p:anim calcmode="lin" valueType="num">
                                      <p:cBhvr>
                                        <p:cTn id="96" dur="1000"/>
                                        <p:tgtEl>
                                          <p:spTgt spid="31"/>
                                        </p:tgtEl>
                                        <p:attrNameLst>
                                          <p:attrName>ppt_x</p:attrName>
                                        </p:attrNameLst>
                                      </p:cBhvr>
                                      <p:tavLst>
                                        <p:tav tm="0">
                                          <p:val>
                                            <p:strVal val="ppt_x"/>
                                          </p:val>
                                        </p:tav>
                                        <p:tav tm="100000">
                                          <p:val>
                                            <p:strVal val="ppt_x"/>
                                          </p:val>
                                        </p:tav>
                                      </p:tavLst>
                                    </p:anim>
                                    <p:anim calcmode="lin" valueType="num">
                                      <p:cBhvr>
                                        <p:cTn id="97" dur="1000"/>
                                        <p:tgtEl>
                                          <p:spTgt spid="31"/>
                                        </p:tgtEl>
                                        <p:attrNameLst>
                                          <p:attrName>ppt_y</p:attrName>
                                        </p:attrNameLst>
                                      </p:cBhvr>
                                      <p:tavLst>
                                        <p:tav tm="0">
                                          <p:val>
                                            <p:strVal val="ppt_y"/>
                                          </p:val>
                                        </p:tav>
                                        <p:tav tm="100000">
                                          <p:val>
                                            <p:strVal val="ppt_y+.1"/>
                                          </p:val>
                                        </p:tav>
                                      </p:tavLst>
                                    </p:anim>
                                    <p:set>
                                      <p:cBhvr>
                                        <p:cTn id="98" dur="1" fill="hold">
                                          <p:stCondLst>
                                            <p:cond delay="999"/>
                                          </p:stCondLst>
                                        </p:cTn>
                                        <p:tgtEl>
                                          <p:spTgt spid="31"/>
                                        </p:tgtEl>
                                        <p:attrNameLst>
                                          <p:attrName>style.visibility</p:attrName>
                                        </p:attrNameLst>
                                      </p:cBhvr>
                                      <p:to>
                                        <p:strVal val="hidden"/>
                                      </p:to>
                                    </p:set>
                                  </p:childTnLst>
                                </p:cTn>
                              </p:par>
                              <p:par>
                                <p:cTn id="99" presetID="42" presetClass="exit" presetSubtype="0" fill="hold" grpId="1" nodeType="withEffect">
                                  <p:stCondLst>
                                    <p:cond delay="0"/>
                                  </p:stCondLst>
                                  <p:childTnLst>
                                    <p:animEffect transition="out" filter="fade">
                                      <p:cBhvr>
                                        <p:cTn id="100" dur="1000"/>
                                        <p:tgtEl>
                                          <p:spTgt spid="3"/>
                                        </p:tgtEl>
                                      </p:cBhvr>
                                    </p:animEffect>
                                    <p:anim calcmode="lin" valueType="num">
                                      <p:cBhvr>
                                        <p:cTn id="101" dur="1000"/>
                                        <p:tgtEl>
                                          <p:spTgt spid="3"/>
                                        </p:tgtEl>
                                        <p:attrNameLst>
                                          <p:attrName>ppt_x</p:attrName>
                                        </p:attrNameLst>
                                      </p:cBhvr>
                                      <p:tavLst>
                                        <p:tav tm="0">
                                          <p:val>
                                            <p:strVal val="ppt_x"/>
                                          </p:val>
                                        </p:tav>
                                        <p:tav tm="100000">
                                          <p:val>
                                            <p:strVal val="ppt_x"/>
                                          </p:val>
                                        </p:tav>
                                      </p:tavLst>
                                    </p:anim>
                                    <p:anim calcmode="lin" valueType="num">
                                      <p:cBhvr>
                                        <p:cTn id="102" dur="1000"/>
                                        <p:tgtEl>
                                          <p:spTgt spid="3"/>
                                        </p:tgtEl>
                                        <p:attrNameLst>
                                          <p:attrName>ppt_y</p:attrName>
                                        </p:attrNameLst>
                                      </p:cBhvr>
                                      <p:tavLst>
                                        <p:tav tm="0">
                                          <p:val>
                                            <p:strVal val="ppt_y"/>
                                          </p:val>
                                        </p:tav>
                                        <p:tav tm="100000">
                                          <p:val>
                                            <p:strVal val="ppt_y+.1"/>
                                          </p:val>
                                        </p:tav>
                                      </p:tavLst>
                                    </p:anim>
                                    <p:set>
                                      <p:cBhvr>
                                        <p:cTn id="103" dur="1" fill="hold">
                                          <p:stCondLst>
                                            <p:cond delay="999"/>
                                          </p:stCondLst>
                                        </p:cTn>
                                        <p:tgtEl>
                                          <p:spTgt spid="3"/>
                                        </p:tgtEl>
                                        <p:attrNameLst>
                                          <p:attrName>style.visibility</p:attrName>
                                        </p:attrNameLst>
                                      </p:cBhvr>
                                      <p:to>
                                        <p:strVal val="hidden"/>
                                      </p:to>
                                    </p:set>
                                  </p:childTnLst>
                                </p:cTn>
                              </p:par>
                              <p:par>
                                <p:cTn id="104" presetID="42" presetClass="exit" presetSubtype="0" fill="hold" nodeType="withEffect">
                                  <p:stCondLst>
                                    <p:cond delay="0"/>
                                  </p:stCondLst>
                                  <p:childTnLst>
                                    <p:animEffect transition="out" filter="fade">
                                      <p:cBhvr>
                                        <p:cTn id="105" dur="1000"/>
                                        <p:tgtEl>
                                          <p:spTgt spid="5"/>
                                        </p:tgtEl>
                                      </p:cBhvr>
                                    </p:animEffect>
                                    <p:anim calcmode="lin" valueType="num">
                                      <p:cBhvr>
                                        <p:cTn id="106" dur="1000"/>
                                        <p:tgtEl>
                                          <p:spTgt spid="5"/>
                                        </p:tgtEl>
                                        <p:attrNameLst>
                                          <p:attrName>ppt_x</p:attrName>
                                        </p:attrNameLst>
                                      </p:cBhvr>
                                      <p:tavLst>
                                        <p:tav tm="0">
                                          <p:val>
                                            <p:strVal val="ppt_x"/>
                                          </p:val>
                                        </p:tav>
                                        <p:tav tm="100000">
                                          <p:val>
                                            <p:strVal val="ppt_x"/>
                                          </p:val>
                                        </p:tav>
                                      </p:tavLst>
                                    </p:anim>
                                    <p:anim calcmode="lin" valueType="num">
                                      <p:cBhvr>
                                        <p:cTn id="107" dur="1000"/>
                                        <p:tgtEl>
                                          <p:spTgt spid="5"/>
                                        </p:tgtEl>
                                        <p:attrNameLst>
                                          <p:attrName>ppt_y</p:attrName>
                                        </p:attrNameLst>
                                      </p:cBhvr>
                                      <p:tavLst>
                                        <p:tav tm="0">
                                          <p:val>
                                            <p:strVal val="ppt_y"/>
                                          </p:val>
                                        </p:tav>
                                        <p:tav tm="100000">
                                          <p:val>
                                            <p:strVal val="ppt_y+.1"/>
                                          </p:val>
                                        </p:tav>
                                      </p:tavLst>
                                    </p:anim>
                                    <p:set>
                                      <p:cBhvr>
                                        <p:cTn id="108" dur="1" fill="hold">
                                          <p:stCondLst>
                                            <p:cond delay="999"/>
                                          </p:stCondLst>
                                        </p:cTn>
                                        <p:tgtEl>
                                          <p:spTgt spid="5"/>
                                        </p:tgtEl>
                                        <p:attrNameLst>
                                          <p:attrName>style.visibility</p:attrName>
                                        </p:attrNameLst>
                                      </p:cBhvr>
                                      <p:to>
                                        <p:strVal val="hidden"/>
                                      </p:to>
                                    </p:set>
                                  </p:childTnLst>
                                </p:cTn>
                              </p:par>
                              <p:par>
                                <p:cTn id="109" presetID="42" presetClass="exit" presetSubtype="0" fill="hold" grpId="1" nodeType="withEffect">
                                  <p:stCondLst>
                                    <p:cond delay="0"/>
                                  </p:stCondLst>
                                  <p:childTnLst>
                                    <p:animEffect transition="out" filter="fade">
                                      <p:cBhvr>
                                        <p:cTn id="110" dur="1000"/>
                                        <p:tgtEl>
                                          <p:spTgt spid="6"/>
                                        </p:tgtEl>
                                      </p:cBhvr>
                                    </p:animEffect>
                                    <p:anim calcmode="lin" valueType="num">
                                      <p:cBhvr>
                                        <p:cTn id="111" dur="1000"/>
                                        <p:tgtEl>
                                          <p:spTgt spid="6"/>
                                        </p:tgtEl>
                                        <p:attrNameLst>
                                          <p:attrName>ppt_x</p:attrName>
                                        </p:attrNameLst>
                                      </p:cBhvr>
                                      <p:tavLst>
                                        <p:tav tm="0">
                                          <p:val>
                                            <p:strVal val="ppt_x"/>
                                          </p:val>
                                        </p:tav>
                                        <p:tav tm="100000">
                                          <p:val>
                                            <p:strVal val="ppt_x"/>
                                          </p:val>
                                        </p:tav>
                                      </p:tavLst>
                                    </p:anim>
                                    <p:anim calcmode="lin" valueType="num">
                                      <p:cBhvr>
                                        <p:cTn id="112" dur="1000"/>
                                        <p:tgtEl>
                                          <p:spTgt spid="6"/>
                                        </p:tgtEl>
                                        <p:attrNameLst>
                                          <p:attrName>ppt_y</p:attrName>
                                        </p:attrNameLst>
                                      </p:cBhvr>
                                      <p:tavLst>
                                        <p:tav tm="0">
                                          <p:val>
                                            <p:strVal val="ppt_y"/>
                                          </p:val>
                                        </p:tav>
                                        <p:tav tm="100000">
                                          <p:val>
                                            <p:strVal val="ppt_y+.1"/>
                                          </p:val>
                                        </p:tav>
                                      </p:tavLst>
                                    </p:anim>
                                    <p:set>
                                      <p:cBhvr>
                                        <p:cTn id="113" dur="1" fill="hold">
                                          <p:stCondLst>
                                            <p:cond delay="999"/>
                                          </p:stCondLst>
                                        </p:cTn>
                                        <p:tgtEl>
                                          <p:spTgt spid="6"/>
                                        </p:tgtEl>
                                        <p:attrNameLst>
                                          <p:attrName>style.visibility</p:attrName>
                                        </p:attrNameLst>
                                      </p:cBhvr>
                                      <p:to>
                                        <p:strVal val="hidden"/>
                                      </p:to>
                                    </p:set>
                                  </p:childTnLst>
                                </p:cTn>
                              </p:par>
                              <p:par>
                                <p:cTn id="114" presetID="42" presetClass="exit" presetSubtype="0" fill="hold" grpId="1" nodeType="withEffect">
                                  <p:stCondLst>
                                    <p:cond delay="0"/>
                                  </p:stCondLst>
                                  <p:childTnLst>
                                    <p:animEffect transition="out" filter="fade">
                                      <p:cBhvr>
                                        <p:cTn id="115" dur="1000"/>
                                        <p:tgtEl>
                                          <p:spTgt spid="9"/>
                                        </p:tgtEl>
                                      </p:cBhvr>
                                    </p:animEffect>
                                    <p:anim calcmode="lin" valueType="num">
                                      <p:cBhvr>
                                        <p:cTn id="116" dur="1000"/>
                                        <p:tgtEl>
                                          <p:spTgt spid="9"/>
                                        </p:tgtEl>
                                        <p:attrNameLst>
                                          <p:attrName>ppt_x</p:attrName>
                                        </p:attrNameLst>
                                      </p:cBhvr>
                                      <p:tavLst>
                                        <p:tav tm="0">
                                          <p:val>
                                            <p:strVal val="ppt_x"/>
                                          </p:val>
                                        </p:tav>
                                        <p:tav tm="100000">
                                          <p:val>
                                            <p:strVal val="ppt_x"/>
                                          </p:val>
                                        </p:tav>
                                      </p:tavLst>
                                    </p:anim>
                                    <p:anim calcmode="lin" valueType="num">
                                      <p:cBhvr>
                                        <p:cTn id="117" dur="1000"/>
                                        <p:tgtEl>
                                          <p:spTgt spid="9"/>
                                        </p:tgtEl>
                                        <p:attrNameLst>
                                          <p:attrName>ppt_y</p:attrName>
                                        </p:attrNameLst>
                                      </p:cBhvr>
                                      <p:tavLst>
                                        <p:tav tm="0">
                                          <p:val>
                                            <p:strVal val="ppt_y"/>
                                          </p:val>
                                        </p:tav>
                                        <p:tav tm="100000">
                                          <p:val>
                                            <p:strVal val="ppt_y+.1"/>
                                          </p:val>
                                        </p:tav>
                                      </p:tavLst>
                                    </p:anim>
                                    <p:set>
                                      <p:cBhvr>
                                        <p:cTn id="118" dur="1" fill="hold">
                                          <p:stCondLst>
                                            <p:cond delay="999"/>
                                          </p:stCondLst>
                                        </p:cTn>
                                        <p:tgtEl>
                                          <p:spTgt spid="9"/>
                                        </p:tgtEl>
                                        <p:attrNameLst>
                                          <p:attrName>style.visibility</p:attrName>
                                        </p:attrNameLst>
                                      </p:cBhvr>
                                      <p:to>
                                        <p:strVal val="hidden"/>
                                      </p:to>
                                    </p:set>
                                  </p:childTnLst>
                                </p:cTn>
                              </p:par>
                              <p:par>
                                <p:cTn id="119" presetID="42" presetClass="exit" presetSubtype="0" fill="hold" nodeType="withEffect">
                                  <p:stCondLst>
                                    <p:cond delay="0"/>
                                  </p:stCondLst>
                                  <p:childTnLst>
                                    <p:animEffect transition="out" filter="fade">
                                      <p:cBhvr>
                                        <p:cTn id="120" dur="1000"/>
                                        <p:tgtEl>
                                          <p:spTgt spid="13"/>
                                        </p:tgtEl>
                                      </p:cBhvr>
                                    </p:animEffect>
                                    <p:anim calcmode="lin" valueType="num">
                                      <p:cBhvr>
                                        <p:cTn id="121" dur="1000"/>
                                        <p:tgtEl>
                                          <p:spTgt spid="13"/>
                                        </p:tgtEl>
                                        <p:attrNameLst>
                                          <p:attrName>ppt_x</p:attrName>
                                        </p:attrNameLst>
                                      </p:cBhvr>
                                      <p:tavLst>
                                        <p:tav tm="0">
                                          <p:val>
                                            <p:strVal val="ppt_x"/>
                                          </p:val>
                                        </p:tav>
                                        <p:tav tm="100000">
                                          <p:val>
                                            <p:strVal val="ppt_x"/>
                                          </p:val>
                                        </p:tav>
                                      </p:tavLst>
                                    </p:anim>
                                    <p:anim calcmode="lin" valueType="num">
                                      <p:cBhvr>
                                        <p:cTn id="122" dur="1000"/>
                                        <p:tgtEl>
                                          <p:spTgt spid="13"/>
                                        </p:tgtEl>
                                        <p:attrNameLst>
                                          <p:attrName>ppt_y</p:attrName>
                                        </p:attrNameLst>
                                      </p:cBhvr>
                                      <p:tavLst>
                                        <p:tav tm="0">
                                          <p:val>
                                            <p:strVal val="ppt_y"/>
                                          </p:val>
                                        </p:tav>
                                        <p:tav tm="100000">
                                          <p:val>
                                            <p:strVal val="ppt_y+.1"/>
                                          </p:val>
                                        </p:tav>
                                      </p:tavLst>
                                    </p:anim>
                                    <p:set>
                                      <p:cBhvr>
                                        <p:cTn id="123" dur="1" fill="hold">
                                          <p:stCondLst>
                                            <p:cond delay="999"/>
                                          </p:stCondLst>
                                        </p:cTn>
                                        <p:tgtEl>
                                          <p:spTgt spid="13"/>
                                        </p:tgtEl>
                                        <p:attrNameLst>
                                          <p:attrName>style.visibility</p:attrName>
                                        </p:attrNameLst>
                                      </p:cBhvr>
                                      <p:to>
                                        <p:strVal val="hidden"/>
                                      </p:to>
                                    </p:set>
                                  </p:childTnLst>
                                </p:cTn>
                              </p:par>
                              <p:par>
                                <p:cTn id="124" presetID="42" presetClass="exit" presetSubtype="0" fill="hold" grpId="1" nodeType="withEffect">
                                  <p:stCondLst>
                                    <p:cond delay="0"/>
                                  </p:stCondLst>
                                  <p:childTnLst>
                                    <p:animEffect transition="out" filter="fade">
                                      <p:cBhvr>
                                        <p:cTn id="125" dur="1000"/>
                                        <p:tgtEl>
                                          <p:spTgt spid="18"/>
                                        </p:tgtEl>
                                      </p:cBhvr>
                                    </p:animEffect>
                                    <p:anim calcmode="lin" valueType="num">
                                      <p:cBhvr>
                                        <p:cTn id="126" dur="1000"/>
                                        <p:tgtEl>
                                          <p:spTgt spid="18"/>
                                        </p:tgtEl>
                                        <p:attrNameLst>
                                          <p:attrName>ppt_x</p:attrName>
                                        </p:attrNameLst>
                                      </p:cBhvr>
                                      <p:tavLst>
                                        <p:tav tm="0">
                                          <p:val>
                                            <p:strVal val="ppt_x"/>
                                          </p:val>
                                        </p:tav>
                                        <p:tav tm="100000">
                                          <p:val>
                                            <p:strVal val="ppt_x"/>
                                          </p:val>
                                        </p:tav>
                                      </p:tavLst>
                                    </p:anim>
                                    <p:anim calcmode="lin" valueType="num">
                                      <p:cBhvr>
                                        <p:cTn id="127" dur="1000"/>
                                        <p:tgtEl>
                                          <p:spTgt spid="18"/>
                                        </p:tgtEl>
                                        <p:attrNameLst>
                                          <p:attrName>ppt_y</p:attrName>
                                        </p:attrNameLst>
                                      </p:cBhvr>
                                      <p:tavLst>
                                        <p:tav tm="0">
                                          <p:val>
                                            <p:strVal val="ppt_y"/>
                                          </p:val>
                                        </p:tav>
                                        <p:tav tm="100000">
                                          <p:val>
                                            <p:strVal val="ppt_y+.1"/>
                                          </p:val>
                                        </p:tav>
                                      </p:tavLst>
                                    </p:anim>
                                    <p:set>
                                      <p:cBhvr>
                                        <p:cTn id="128" dur="1" fill="hold">
                                          <p:stCondLst>
                                            <p:cond delay="999"/>
                                          </p:stCondLst>
                                        </p:cTn>
                                        <p:tgtEl>
                                          <p:spTgt spid="18"/>
                                        </p:tgtEl>
                                        <p:attrNameLst>
                                          <p:attrName>style.visibility</p:attrName>
                                        </p:attrNameLst>
                                      </p:cBhvr>
                                      <p:to>
                                        <p:strVal val="hidden"/>
                                      </p:to>
                                    </p:set>
                                  </p:childTnLst>
                                </p:cTn>
                              </p:par>
                              <p:par>
                                <p:cTn id="129" presetID="42" presetClass="exit" presetSubtype="0" fill="hold" grpId="1" nodeType="withEffect">
                                  <p:stCondLst>
                                    <p:cond delay="0"/>
                                  </p:stCondLst>
                                  <p:childTnLst>
                                    <p:animEffect transition="out" filter="fade">
                                      <p:cBhvr>
                                        <p:cTn id="130" dur="1000"/>
                                        <p:tgtEl>
                                          <p:spTgt spid="17"/>
                                        </p:tgtEl>
                                      </p:cBhvr>
                                    </p:animEffect>
                                    <p:anim calcmode="lin" valueType="num">
                                      <p:cBhvr>
                                        <p:cTn id="131" dur="1000"/>
                                        <p:tgtEl>
                                          <p:spTgt spid="17"/>
                                        </p:tgtEl>
                                        <p:attrNameLst>
                                          <p:attrName>ppt_x</p:attrName>
                                        </p:attrNameLst>
                                      </p:cBhvr>
                                      <p:tavLst>
                                        <p:tav tm="0">
                                          <p:val>
                                            <p:strVal val="ppt_x"/>
                                          </p:val>
                                        </p:tav>
                                        <p:tav tm="100000">
                                          <p:val>
                                            <p:strVal val="ppt_x"/>
                                          </p:val>
                                        </p:tav>
                                      </p:tavLst>
                                    </p:anim>
                                    <p:anim calcmode="lin" valueType="num">
                                      <p:cBhvr>
                                        <p:cTn id="132" dur="1000"/>
                                        <p:tgtEl>
                                          <p:spTgt spid="17"/>
                                        </p:tgtEl>
                                        <p:attrNameLst>
                                          <p:attrName>ppt_y</p:attrName>
                                        </p:attrNameLst>
                                      </p:cBhvr>
                                      <p:tavLst>
                                        <p:tav tm="0">
                                          <p:val>
                                            <p:strVal val="ppt_y"/>
                                          </p:val>
                                        </p:tav>
                                        <p:tav tm="100000">
                                          <p:val>
                                            <p:strVal val="ppt_y+.1"/>
                                          </p:val>
                                        </p:tav>
                                      </p:tavLst>
                                    </p:anim>
                                    <p:set>
                                      <p:cBhvr>
                                        <p:cTn id="133" dur="1" fill="hold">
                                          <p:stCondLst>
                                            <p:cond delay="999"/>
                                          </p:stCondLst>
                                        </p:cTn>
                                        <p:tgtEl>
                                          <p:spTgt spid="17"/>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20"/>
                                        </p:tgtEl>
                                      </p:cBhvr>
                                    </p:animEffect>
                                    <p:anim calcmode="lin" valueType="num">
                                      <p:cBhvr>
                                        <p:cTn id="136" dur="1000"/>
                                        <p:tgtEl>
                                          <p:spTgt spid="20"/>
                                        </p:tgtEl>
                                        <p:attrNameLst>
                                          <p:attrName>ppt_x</p:attrName>
                                        </p:attrNameLst>
                                      </p:cBhvr>
                                      <p:tavLst>
                                        <p:tav tm="0">
                                          <p:val>
                                            <p:strVal val="ppt_x"/>
                                          </p:val>
                                        </p:tav>
                                        <p:tav tm="100000">
                                          <p:val>
                                            <p:strVal val="ppt_x"/>
                                          </p:val>
                                        </p:tav>
                                      </p:tavLst>
                                    </p:anim>
                                    <p:anim calcmode="lin" valueType="num">
                                      <p:cBhvr>
                                        <p:cTn id="137" dur="1000"/>
                                        <p:tgtEl>
                                          <p:spTgt spid="20"/>
                                        </p:tgtEl>
                                        <p:attrNameLst>
                                          <p:attrName>ppt_y</p:attrName>
                                        </p:attrNameLst>
                                      </p:cBhvr>
                                      <p:tavLst>
                                        <p:tav tm="0">
                                          <p:val>
                                            <p:strVal val="ppt_y"/>
                                          </p:val>
                                        </p:tav>
                                        <p:tav tm="100000">
                                          <p:val>
                                            <p:strVal val="ppt_y+.1"/>
                                          </p:val>
                                        </p:tav>
                                      </p:tavLst>
                                    </p:anim>
                                    <p:set>
                                      <p:cBhvr>
                                        <p:cTn id="138" dur="1" fill="hold">
                                          <p:stCondLst>
                                            <p:cond delay="999"/>
                                          </p:stCondLst>
                                        </p:cTn>
                                        <p:tgtEl>
                                          <p:spTgt spid="20"/>
                                        </p:tgtEl>
                                        <p:attrNameLst>
                                          <p:attrName>style.visibility</p:attrName>
                                        </p:attrNameLst>
                                      </p:cBhvr>
                                      <p:to>
                                        <p:strVal val="hidden"/>
                                      </p:to>
                                    </p:set>
                                  </p:childTnLst>
                                </p:cTn>
                              </p:par>
                              <p:par>
                                <p:cTn id="139" presetID="42" presetClass="exit" presetSubtype="0" fill="hold" grpId="1" nodeType="withEffect">
                                  <p:stCondLst>
                                    <p:cond delay="0"/>
                                  </p:stCondLst>
                                  <p:childTnLst>
                                    <p:animEffect transition="out" filter="fade">
                                      <p:cBhvr>
                                        <p:cTn id="140" dur="1000"/>
                                        <p:tgtEl>
                                          <p:spTgt spid="25"/>
                                        </p:tgtEl>
                                      </p:cBhvr>
                                    </p:animEffect>
                                    <p:anim calcmode="lin" valueType="num">
                                      <p:cBhvr>
                                        <p:cTn id="141" dur="1000"/>
                                        <p:tgtEl>
                                          <p:spTgt spid="25"/>
                                        </p:tgtEl>
                                        <p:attrNameLst>
                                          <p:attrName>ppt_x</p:attrName>
                                        </p:attrNameLst>
                                      </p:cBhvr>
                                      <p:tavLst>
                                        <p:tav tm="0">
                                          <p:val>
                                            <p:strVal val="ppt_x"/>
                                          </p:val>
                                        </p:tav>
                                        <p:tav tm="100000">
                                          <p:val>
                                            <p:strVal val="ppt_x"/>
                                          </p:val>
                                        </p:tav>
                                      </p:tavLst>
                                    </p:anim>
                                    <p:anim calcmode="lin" valueType="num">
                                      <p:cBhvr>
                                        <p:cTn id="142" dur="1000"/>
                                        <p:tgtEl>
                                          <p:spTgt spid="25"/>
                                        </p:tgtEl>
                                        <p:attrNameLst>
                                          <p:attrName>ppt_y</p:attrName>
                                        </p:attrNameLst>
                                      </p:cBhvr>
                                      <p:tavLst>
                                        <p:tav tm="0">
                                          <p:val>
                                            <p:strVal val="ppt_y"/>
                                          </p:val>
                                        </p:tav>
                                        <p:tav tm="100000">
                                          <p:val>
                                            <p:strVal val="ppt_y+.1"/>
                                          </p:val>
                                        </p:tav>
                                      </p:tavLst>
                                    </p:anim>
                                    <p:set>
                                      <p:cBhvr>
                                        <p:cTn id="143" dur="1" fill="hold">
                                          <p:stCondLst>
                                            <p:cond delay="999"/>
                                          </p:stCondLst>
                                        </p:cTn>
                                        <p:tgtEl>
                                          <p:spTgt spid="25"/>
                                        </p:tgtEl>
                                        <p:attrNameLst>
                                          <p:attrName>style.visibility</p:attrName>
                                        </p:attrNameLst>
                                      </p:cBhvr>
                                      <p:to>
                                        <p:strVal val="hidden"/>
                                      </p:to>
                                    </p:set>
                                  </p:childTnLst>
                                </p:cTn>
                              </p:par>
                              <p:par>
                                <p:cTn id="144" presetID="42" presetClass="exit" presetSubtype="0" fill="hold" grpId="1" nodeType="withEffect">
                                  <p:stCondLst>
                                    <p:cond delay="0"/>
                                  </p:stCondLst>
                                  <p:childTnLst>
                                    <p:animEffect transition="out" filter="fade">
                                      <p:cBhvr>
                                        <p:cTn id="145" dur="1000"/>
                                        <p:tgtEl>
                                          <p:spTgt spid="27"/>
                                        </p:tgtEl>
                                      </p:cBhvr>
                                    </p:animEffect>
                                    <p:anim calcmode="lin" valueType="num">
                                      <p:cBhvr>
                                        <p:cTn id="146" dur="1000"/>
                                        <p:tgtEl>
                                          <p:spTgt spid="27"/>
                                        </p:tgtEl>
                                        <p:attrNameLst>
                                          <p:attrName>ppt_x</p:attrName>
                                        </p:attrNameLst>
                                      </p:cBhvr>
                                      <p:tavLst>
                                        <p:tav tm="0">
                                          <p:val>
                                            <p:strVal val="ppt_x"/>
                                          </p:val>
                                        </p:tav>
                                        <p:tav tm="100000">
                                          <p:val>
                                            <p:strVal val="ppt_x"/>
                                          </p:val>
                                        </p:tav>
                                      </p:tavLst>
                                    </p:anim>
                                    <p:anim calcmode="lin" valueType="num">
                                      <p:cBhvr>
                                        <p:cTn id="147" dur="1000"/>
                                        <p:tgtEl>
                                          <p:spTgt spid="27"/>
                                        </p:tgtEl>
                                        <p:attrNameLst>
                                          <p:attrName>ppt_y</p:attrName>
                                        </p:attrNameLst>
                                      </p:cBhvr>
                                      <p:tavLst>
                                        <p:tav tm="0">
                                          <p:val>
                                            <p:strVal val="ppt_y"/>
                                          </p:val>
                                        </p:tav>
                                        <p:tav tm="100000">
                                          <p:val>
                                            <p:strVal val="ppt_y+.1"/>
                                          </p:val>
                                        </p:tav>
                                      </p:tavLst>
                                    </p:anim>
                                    <p:set>
                                      <p:cBhvr>
                                        <p:cTn id="148" dur="1" fill="hold">
                                          <p:stCondLst>
                                            <p:cond delay="999"/>
                                          </p:stCondLst>
                                        </p:cTn>
                                        <p:tgtEl>
                                          <p:spTgt spid="27"/>
                                        </p:tgtEl>
                                        <p:attrNameLst>
                                          <p:attrName>style.visibility</p:attrName>
                                        </p:attrNameLst>
                                      </p:cBhvr>
                                      <p:to>
                                        <p:strVal val="hidden"/>
                                      </p:to>
                                    </p:set>
                                  </p:childTnLst>
                                </p:cTn>
                              </p:par>
                              <p:par>
                                <p:cTn id="149" presetID="42" presetClass="exit" presetSubtype="0" fill="hold" grpId="1" nodeType="withEffect">
                                  <p:stCondLst>
                                    <p:cond delay="0"/>
                                  </p:stCondLst>
                                  <p:childTnLst>
                                    <p:animEffect transition="out" filter="fade">
                                      <p:cBhvr>
                                        <p:cTn id="150" dur="1000"/>
                                        <p:tgtEl>
                                          <p:spTgt spid="32"/>
                                        </p:tgtEl>
                                      </p:cBhvr>
                                    </p:animEffect>
                                    <p:anim calcmode="lin" valueType="num">
                                      <p:cBhvr>
                                        <p:cTn id="151" dur="1000"/>
                                        <p:tgtEl>
                                          <p:spTgt spid="32"/>
                                        </p:tgtEl>
                                        <p:attrNameLst>
                                          <p:attrName>ppt_x</p:attrName>
                                        </p:attrNameLst>
                                      </p:cBhvr>
                                      <p:tavLst>
                                        <p:tav tm="0">
                                          <p:val>
                                            <p:strVal val="ppt_x"/>
                                          </p:val>
                                        </p:tav>
                                        <p:tav tm="100000">
                                          <p:val>
                                            <p:strVal val="ppt_x"/>
                                          </p:val>
                                        </p:tav>
                                      </p:tavLst>
                                    </p:anim>
                                    <p:anim calcmode="lin" valueType="num">
                                      <p:cBhvr>
                                        <p:cTn id="152" dur="1000"/>
                                        <p:tgtEl>
                                          <p:spTgt spid="32"/>
                                        </p:tgtEl>
                                        <p:attrNameLst>
                                          <p:attrName>ppt_y</p:attrName>
                                        </p:attrNameLst>
                                      </p:cBhvr>
                                      <p:tavLst>
                                        <p:tav tm="0">
                                          <p:val>
                                            <p:strVal val="ppt_y"/>
                                          </p:val>
                                        </p:tav>
                                        <p:tav tm="100000">
                                          <p:val>
                                            <p:strVal val="ppt_y+.1"/>
                                          </p:val>
                                        </p:tav>
                                      </p:tavLst>
                                    </p:anim>
                                    <p:set>
                                      <p:cBhvr>
                                        <p:cTn id="153" dur="1" fill="hold">
                                          <p:stCondLst>
                                            <p:cond delay="999"/>
                                          </p:stCondLst>
                                        </p:cTn>
                                        <p:tgtEl>
                                          <p:spTgt spid="32"/>
                                        </p:tgtEl>
                                        <p:attrNameLst>
                                          <p:attrName>style.visibility</p:attrName>
                                        </p:attrNameLst>
                                      </p:cBhvr>
                                      <p:to>
                                        <p:strVal val="hidden"/>
                                      </p:to>
                                    </p:set>
                                  </p:childTnLst>
                                </p:cTn>
                              </p:par>
                              <p:par>
                                <p:cTn id="154" presetID="42" presetClass="exit" presetSubtype="0" fill="hold" grpId="1" nodeType="withEffect">
                                  <p:stCondLst>
                                    <p:cond delay="0"/>
                                  </p:stCondLst>
                                  <p:childTnLst>
                                    <p:animEffect transition="out" filter="fade">
                                      <p:cBhvr>
                                        <p:cTn id="155" dur="1000"/>
                                        <p:tgtEl>
                                          <p:spTgt spid="33"/>
                                        </p:tgtEl>
                                      </p:cBhvr>
                                    </p:animEffect>
                                    <p:anim calcmode="lin" valueType="num">
                                      <p:cBhvr>
                                        <p:cTn id="156" dur="1000"/>
                                        <p:tgtEl>
                                          <p:spTgt spid="33"/>
                                        </p:tgtEl>
                                        <p:attrNameLst>
                                          <p:attrName>ppt_x</p:attrName>
                                        </p:attrNameLst>
                                      </p:cBhvr>
                                      <p:tavLst>
                                        <p:tav tm="0">
                                          <p:val>
                                            <p:strVal val="ppt_x"/>
                                          </p:val>
                                        </p:tav>
                                        <p:tav tm="100000">
                                          <p:val>
                                            <p:strVal val="ppt_x"/>
                                          </p:val>
                                        </p:tav>
                                      </p:tavLst>
                                    </p:anim>
                                    <p:anim calcmode="lin" valueType="num">
                                      <p:cBhvr>
                                        <p:cTn id="157" dur="1000"/>
                                        <p:tgtEl>
                                          <p:spTgt spid="33"/>
                                        </p:tgtEl>
                                        <p:attrNameLst>
                                          <p:attrName>ppt_y</p:attrName>
                                        </p:attrNameLst>
                                      </p:cBhvr>
                                      <p:tavLst>
                                        <p:tav tm="0">
                                          <p:val>
                                            <p:strVal val="ppt_y"/>
                                          </p:val>
                                        </p:tav>
                                        <p:tav tm="100000">
                                          <p:val>
                                            <p:strVal val="ppt_y+.1"/>
                                          </p:val>
                                        </p:tav>
                                      </p:tavLst>
                                    </p:anim>
                                    <p:set>
                                      <p:cBhvr>
                                        <p:cTn id="158" dur="1" fill="hold">
                                          <p:stCondLst>
                                            <p:cond delay="999"/>
                                          </p:stCondLst>
                                        </p:cTn>
                                        <p:tgtEl>
                                          <p:spTgt spid="33"/>
                                        </p:tgtEl>
                                        <p:attrNameLst>
                                          <p:attrName>style.visibility</p:attrName>
                                        </p:attrNameLst>
                                      </p:cBhvr>
                                      <p:to>
                                        <p:strVal val="hidden"/>
                                      </p:to>
                                    </p:set>
                                  </p:childTnLst>
                                </p:cTn>
                              </p:par>
                              <p:par>
                                <p:cTn id="159" presetID="42" presetClass="exit" presetSubtype="0" fill="hold" grpId="1" nodeType="withEffect">
                                  <p:stCondLst>
                                    <p:cond delay="0"/>
                                  </p:stCondLst>
                                  <p:childTnLst>
                                    <p:animEffect transition="out" filter="fade">
                                      <p:cBhvr>
                                        <p:cTn id="160" dur="1000"/>
                                        <p:tgtEl>
                                          <p:spTgt spid="2"/>
                                        </p:tgtEl>
                                      </p:cBhvr>
                                    </p:animEffect>
                                    <p:anim calcmode="lin" valueType="num">
                                      <p:cBhvr>
                                        <p:cTn id="161" dur="1000"/>
                                        <p:tgtEl>
                                          <p:spTgt spid="2"/>
                                        </p:tgtEl>
                                        <p:attrNameLst>
                                          <p:attrName>ppt_x</p:attrName>
                                        </p:attrNameLst>
                                      </p:cBhvr>
                                      <p:tavLst>
                                        <p:tav tm="0">
                                          <p:val>
                                            <p:strVal val="ppt_x"/>
                                          </p:val>
                                        </p:tav>
                                        <p:tav tm="100000">
                                          <p:val>
                                            <p:strVal val="ppt_x"/>
                                          </p:val>
                                        </p:tav>
                                      </p:tavLst>
                                    </p:anim>
                                    <p:anim calcmode="lin" valueType="num">
                                      <p:cBhvr>
                                        <p:cTn id="162" dur="1000"/>
                                        <p:tgtEl>
                                          <p:spTgt spid="2"/>
                                        </p:tgtEl>
                                        <p:attrNameLst>
                                          <p:attrName>ppt_y</p:attrName>
                                        </p:attrNameLst>
                                      </p:cBhvr>
                                      <p:tavLst>
                                        <p:tav tm="0">
                                          <p:val>
                                            <p:strVal val="ppt_y"/>
                                          </p:val>
                                        </p:tav>
                                        <p:tav tm="100000">
                                          <p:val>
                                            <p:strVal val="ppt_y+.1"/>
                                          </p:val>
                                        </p:tav>
                                      </p:tavLst>
                                    </p:anim>
                                    <p:set>
                                      <p:cBhvr>
                                        <p:cTn id="163" dur="1" fill="hold">
                                          <p:stCondLst>
                                            <p:cond delay="999"/>
                                          </p:stCondLst>
                                        </p:cTn>
                                        <p:tgtEl>
                                          <p:spTgt spid="2"/>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2"/>
                                        </p:tgtEl>
                                        <p:attrNameLst>
                                          <p:attrName>style.visibility</p:attrName>
                                        </p:attrNameLst>
                                      </p:cBhvr>
                                      <p:to>
                                        <p:strVal val="visible"/>
                                      </p:to>
                                    </p:set>
                                    <p:anim calcmode="lin" valueType="num">
                                      <p:cBhvr additive="base">
                                        <p:cTn id="168" dur="500" fill="hold"/>
                                        <p:tgtEl>
                                          <p:spTgt spid="12"/>
                                        </p:tgtEl>
                                        <p:attrNameLst>
                                          <p:attrName>ppt_x</p:attrName>
                                        </p:attrNameLst>
                                      </p:cBhvr>
                                      <p:tavLst>
                                        <p:tav tm="0">
                                          <p:val>
                                            <p:strVal val="#ppt_x"/>
                                          </p:val>
                                        </p:tav>
                                        <p:tav tm="100000">
                                          <p:val>
                                            <p:strVal val="#ppt_x"/>
                                          </p:val>
                                        </p:tav>
                                      </p:tavLst>
                                    </p:anim>
                                    <p:anim calcmode="lin" valueType="num">
                                      <p:cBhvr additive="base">
                                        <p:cTn id="169" dur="500" fill="hold"/>
                                        <p:tgtEl>
                                          <p:spTgt spid="12"/>
                                        </p:tgtEl>
                                        <p:attrNameLst>
                                          <p:attrName>ppt_y</p:attrName>
                                        </p:attrNameLst>
                                      </p:cBhvr>
                                      <p:tavLst>
                                        <p:tav tm="0">
                                          <p:val>
                                            <p:strVal val="1+#ppt_h/2"/>
                                          </p:val>
                                        </p:tav>
                                        <p:tav tm="100000">
                                          <p:val>
                                            <p:strVal val="#ppt_y"/>
                                          </p:val>
                                        </p:tav>
                                      </p:tavLst>
                                    </p:anim>
                                  </p:childTnLst>
                                </p:cTn>
                              </p:par>
                              <p:par>
                                <p:cTn id="170" presetID="2" presetClass="entr" presetSubtype="4" fill="hold" nodeType="withEffect">
                                  <p:stCondLst>
                                    <p:cond delay="0"/>
                                  </p:stCondLst>
                                  <p:childTnLst>
                                    <p:set>
                                      <p:cBhvr>
                                        <p:cTn id="171" dur="1" fill="hold">
                                          <p:stCondLst>
                                            <p:cond delay="0"/>
                                          </p:stCondLst>
                                        </p:cTn>
                                        <p:tgtEl>
                                          <p:spTgt spid="14"/>
                                        </p:tgtEl>
                                        <p:attrNameLst>
                                          <p:attrName>style.visibility</p:attrName>
                                        </p:attrNameLst>
                                      </p:cBhvr>
                                      <p:to>
                                        <p:strVal val="visible"/>
                                      </p:to>
                                    </p:set>
                                    <p:anim calcmode="lin" valueType="num">
                                      <p:cBhvr additive="base">
                                        <p:cTn id="172" dur="500" fill="hold"/>
                                        <p:tgtEl>
                                          <p:spTgt spid="14"/>
                                        </p:tgtEl>
                                        <p:attrNameLst>
                                          <p:attrName>ppt_x</p:attrName>
                                        </p:attrNameLst>
                                      </p:cBhvr>
                                      <p:tavLst>
                                        <p:tav tm="0">
                                          <p:val>
                                            <p:strVal val="#ppt_x"/>
                                          </p:val>
                                        </p:tav>
                                        <p:tav tm="100000">
                                          <p:val>
                                            <p:strVal val="#ppt_x"/>
                                          </p:val>
                                        </p:tav>
                                      </p:tavLst>
                                    </p:anim>
                                    <p:anim calcmode="lin" valueType="num">
                                      <p:cBhvr additive="base">
                                        <p:cTn id="17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6" grpId="0"/>
      <p:bldP spid="6" grpId="1"/>
      <p:bldP spid="9" grpId="0"/>
      <p:bldP spid="9" grpId="1"/>
      <p:bldP spid="17" grpId="0"/>
      <p:bldP spid="17" grpId="1"/>
      <p:bldP spid="18" grpId="0"/>
      <p:bldP spid="18" grpId="1"/>
      <p:bldP spid="25" grpId="0"/>
      <p:bldP spid="25" grpId="1"/>
      <p:bldP spid="27" grpId="0"/>
      <p:bldP spid="27" grpId="1"/>
      <p:bldP spid="28" grpId="0" animBg="1"/>
      <p:bldP spid="28" grpId="1" animBg="1"/>
      <p:bldP spid="31" grpId="0"/>
      <p:bldP spid="31" grpId="1"/>
      <p:bldP spid="32" grpId="0" animBg="1"/>
      <p:bldP spid="32" grpId="1" animBg="1"/>
      <p:bldP spid="33" grpId="0"/>
      <p:bldP spid="33"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99697" y="157655"/>
            <a:ext cx="141889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小结</a:t>
            </a:r>
          </a:p>
        </p:txBody>
      </p:sp>
      <p:sp>
        <p:nvSpPr>
          <p:cNvPr id="9" name="文本框 8"/>
          <p:cNvSpPr txBox="1"/>
          <p:nvPr/>
        </p:nvSpPr>
        <p:spPr>
          <a:xfrm>
            <a:off x="603958" y="6034919"/>
            <a:ext cx="107310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、三大中值定理的应用前提应该是能找到两个或多个点的值相等（零点定理、介值定理）</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2" name="文本框 1"/>
          <p:cNvSpPr txBox="1"/>
          <p:nvPr/>
        </p:nvSpPr>
        <p:spPr>
          <a:xfrm>
            <a:off x="199697" y="1072265"/>
            <a:ext cx="985626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、拉格朗日中值定理多用于等式是增量形式时的证明，或不等式的证明；柯西中值定理用于等式或不等式能明显看出有两个函数构成时的证明；</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3" name="文本框 2"/>
          <p:cNvSpPr txBox="1"/>
          <p:nvPr/>
        </p:nvSpPr>
        <p:spPr>
          <a:xfrm>
            <a:off x="199697" y="2381249"/>
            <a:ext cx="1002233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、对于含有两个或两个以上的中值问题，一般采用拉格朗日中值定理和柯西中值定理，且至少要用两次中值公式，其解题步骤如下：</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4" name="文本框 3"/>
          <p:cNvSpPr txBox="1"/>
          <p:nvPr/>
        </p:nvSpPr>
        <p:spPr>
          <a:xfrm>
            <a:off x="356135" y="3616939"/>
            <a:ext cx="1002233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）将要证明的等式变形，使不同的中值（如</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η</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）分离位于  等式的两侧；</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5" name="文本框 4"/>
          <p:cNvSpPr txBox="1"/>
          <p:nvPr/>
        </p:nvSpPr>
        <p:spPr>
          <a:xfrm>
            <a:off x="364543" y="4423528"/>
            <a:ext cx="96926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）从中值表示式简单的一端出发，对其先用中值定理替换，使等式只含有一个中值；</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6" name="文本框 5"/>
          <p:cNvSpPr txBox="1"/>
          <p:nvPr/>
        </p:nvSpPr>
        <p:spPr>
          <a:xfrm>
            <a:off x="372951" y="5228330"/>
            <a:ext cx="969264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）将剩下的中值与常数分离，进一步构造增量形式，再使用一次中值定理完成证明。</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p:txBody>
      </p:sp>
    </p:spTree>
    <p:extLst>
      <p:ext uri="{BB962C8B-B14F-4D97-AF65-F5344CB8AC3E}">
        <p14:creationId xmlns:p14="http://schemas.microsoft.com/office/powerpoint/2010/main" val="15909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3" grpId="0"/>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81113" y="525600"/>
            <a:ext cx="2180691" cy="723600"/>
          </a:xfrm>
        </p:spPr>
        <p:txBody>
          <a:bodyPr>
            <a:normAutofit fontScale="90000"/>
          </a:bodyPr>
          <a:lstStyle/>
          <a:p>
            <a:r>
              <a:rPr lang="en-US" altLang="zh-CN" dirty="0"/>
              <a:t>10-11</a:t>
            </a:r>
            <a:r>
              <a:rPr lang="zh-CN" altLang="en-US" dirty="0"/>
              <a:t>期中</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113" y="1249200"/>
            <a:ext cx="3177815" cy="87637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580" y="2487381"/>
            <a:ext cx="7521592" cy="306350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219463" y="-119376"/>
            <a:ext cx="4539216" cy="138483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zh-CN" altLang="en-US" sz="4400" b="1" i="0" u="none" strike="noStrike" kern="1200" cap="none" spc="0" normalizeH="0" baseline="0" noProof="0" dirty="0">
                <a:ln>
                  <a:noFill/>
                </a:ln>
                <a:solidFill>
                  <a:srgbClr val="000000">
                    <a:lumMod val="85000"/>
                    <a:lumOff val="15000"/>
                  </a:srgbClr>
                </a:solidFill>
                <a:effectLst/>
                <a:uLnTx/>
                <a:uFillTx/>
                <a:latin typeface="Arial" panose="020B0604020202020204" pitchFamily="34" charset="0"/>
                <a:ea typeface="汉仪乐喵体W" panose="00020600040101010101" pitchFamily="18" charset="-122"/>
                <a:cs typeface="幼圆" panose="02010509060101010101" pitchFamily="49" charset="-122"/>
              </a:rPr>
              <a:t>（四）泰勒公式</a:t>
            </a:r>
          </a:p>
        </p:txBody>
      </p:sp>
      <p:pic>
        <p:nvPicPr>
          <p:cNvPr id="4" name="图片 3"/>
          <p:cNvPicPr>
            <a:picLocks noChangeAspect="1"/>
          </p:cNvPicPr>
          <p:nvPr/>
        </p:nvPicPr>
        <p:blipFill>
          <a:blip r:embed="rId3"/>
          <a:stretch>
            <a:fillRect/>
          </a:stretch>
        </p:blipFill>
        <p:spPr>
          <a:xfrm>
            <a:off x="0" y="782172"/>
            <a:ext cx="12192000" cy="6075828"/>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3ED910C2-569A-4AB2-B8AC-BCB6527F2CE2}"/>
                  </a:ext>
                </a:extLst>
              </p:cNvPr>
              <p:cNvSpPr txBox="1"/>
              <p:nvPr/>
            </p:nvSpPr>
            <p:spPr>
              <a:xfrm>
                <a:off x="5680085" y="3711787"/>
                <a:ext cx="2757999" cy="61728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pt-BR" altLang="zh-CN" i="1" smtClean="0">
                              <a:latin typeface="Cambria Math" panose="02040503050406030204" pitchFamily="18" charset="0"/>
                            </a:rPr>
                          </m:ctrlPr>
                        </m:fPr>
                        <m:num>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m:rPr>
                              <m:sty m:val="p"/>
                            </m:rPr>
                            <a:rPr lang="en-US" altLang="zh-CN" i="1">
                              <a:latin typeface="Cambria Math" panose="02040503050406030204" pitchFamily="18" charset="0"/>
                            </a:rPr>
                            <m:t>ξ</m:t>
                          </m:r>
                          <m:r>
                            <a:rPr lang="zh-CN" altLang="en-US"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m:t>
                              </m:r>
                              <m:r>
                                <a:rPr lang="pt-BR" altLang="zh-CN"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den>
                      </m:f>
                      <m:r>
                        <a:rPr lang="pt-BR" altLang="zh-CN" i="1" smtClean="0">
                          <a:latin typeface="Cambria Math" panose="02040503050406030204" pitchFamily="18" charset="0"/>
                        </a:rPr>
                        <m:t>+…</m:t>
                      </m:r>
                    </m:oMath>
                  </m:oMathPara>
                </a14:m>
                <a:endParaRPr lang="zh-CN" altLang="en-US" dirty="0"/>
              </a:p>
            </p:txBody>
          </p:sp>
        </mc:Choice>
        <mc:Fallback>
          <p:sp>
            <p:nvSpPr>
              <p:cNvPr id="9" name="文本框 8">
                <a:extLst>
                  <a:ext uri="{FF2B5EF4-FFF2-40B4-BE49-F238E27FC236}">
                    <a16:creationId xmlns:a16="http://schemas.microsoft.com/office/drawing/2014/main" id="{3ED910C2-569A-4AB2-B8AC-BCB6527F2CE2}"/>
                  </a:ext>
                </a:extLst>
              </p:cNvPr>
              <p:cNvSpPr txBox="1">
                <a:spLocks noRot="1" noChangeAspect="1" noMove="1" noResize="1" noEditPoints="1" noAdjustHandles="1" noChangeArrowheads="1" noChangeShapeType="1" noTextEdit="1"/>
              </p:cNvSpPr>
              <p:nvPr/>
            </p:nvSpPr>
            <p:spPr>
              <a:xfrm>
                <a:off x="5680085" y="3711787"/>
                <a:ext cx="2757999" cy="617285"/>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9277C6A-96BC-4CCC-BB58-13F797EE1F08}"/>
              </a:ext>
            </a:extLst>
          </p:cNvPr>
          <p:cNvSpPr txBox="1"/>
          <p:nvPr/>
        </p:nvSpPr>
        <p:spPr>
          <a:xfrm>
            <a:off x="3393440" y="3806613"/>
            <a:ext cx="2120053" cy="369332"/>
          </a:xfrm>
          <a:prstGeom prst="rect">
            <a:avLst/>
          </a:prstGeom>
          <a:noFill/>
        </p:spPr>
        <p:txBody>
          <a:bodyPr wrap="square" rtlCol="0">
            <a:spAutoFit/>
          </a:bodyPr>
          <a:lstStyle/>
          <a:p>
            <a:r>
              <a:rPr lang="zh-CN" altLang="en-US" dirty="0"/>
              <a:t>粗线处有误应改为：</a:t>
            </a:r>
          </a:p>
        </p:txBody>
      </p:sp>
      <p:cxnSp>
        <p:nvCxnSpPr>
          <p:cNvPr id="12" name="直接连接符 11">
            <a:extLst>
              <a:ext uri="{FF2B5EF4-FFF2-40B4-BE49-F238E27FC236}">
                <a16:creationId xmlns:a16="http://schemas.microsoft.com/office/drawing/2014/main" id="{7A52ED43-D4F7-4290-AD29-A7D5619C6AE7}"/>
              </a:ext>
            </a:extLst>
          </p:cNvPr>
          <p:cNvCxnSpPr/>
          <p:nvPr/>
        </p:nvCxnSpPr>
        <p:spPr>
          <a:xfrm>
            <a:off x="5680085" y="3578980"/>
            <a:ext cx="24587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87133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94600" y="110600"/>
            <a:ext cx="11037600" cy="441964"/>
          </a:xfrm>
        </p:spPr>
        <p:txBody>
          <a:bodyPr>
            <a:noAutofit/>
          </a:bodyPr>
          <a:lstStyle/>
          <a:p>
            <a:r>
              <a:rPr lang="zh-CN" altLang="en-US" sz="4800" dirty="0">
                <a:latin typeface="+mj-ea"/>
                <a:ea typeface="+mj-ea"/>
              </a:rPr>
              <a:t>应用</a:t>
            </a:r>
            <a:endParaRPr lang="zh-CN" altLang="zh-CN" sz="800" b="0" dirty="0">
              <a:latin typeface="+mj-ea"/>
              <a:ea typeface="+mj-ea"/>
            </a:endParaRPr>
          </a:p>
        </p:txBody>
      </p:sp>
      <p:sp>
        <p:nvSpPr>
          <p:cNvPr id="15" name="椭圆 14"/>
          <p:cNvSpPr/>
          <p:nvPr>
            <p:custDataLst>
              <p:tags r:id="rId3"/>
            </p:custDataLst>
          </p:nvPr>
        </p:nvSpPr>
        <p:spPr>
          <a:xfrm>
            <a:off x="548001" y="1808770"/>
            <a:ext cx="615895" cy="6158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1</a:t>
            </a:r>
          </a:p>
        </p:txBody>
      </p:sp>
      <p:sp>
        <p:nvSpPr>
          <p:cNvPr id="14" name="文本框 13"/>
          <p:cNvSpPr txBox="1"/>
          <p:nvPr/>
        </p:nvSpPr>
        <p:spPr>
          <a:xfrm>
            <a:off x="1317998" y="1808770"/>
            <a:ext cx="1052749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0000"/>
                </a:solidFill>
                <a:effectLst/>
                <a:uLnTx/>
                <a:uFillTx/>
                <a:latin typeface="汉仪乐喵体W"/>
                <a:ea typeface="汉仪乐喵体W"/>
                <a:cs typeface="+mn-cs"/>
              </a:rPr>
              <a:t>证明含多阶导数的等式（</a:t>
            </a:r>
            <a:r>
              <a:rPr kumimoji="0" lang="en-US" altLang="zh-CN" sz="4000" b="0" i="0" u="none" strike="noStrike" kern="1200" cap="none" spc="0" normalizeH="0" baseline="0" noProof="0" dirty="0">
                <a:ln>
                  <a:noFill/>
                </a:ln>
                <a:solidFill>
                  <a:srgbClr val="FF0000"/>
                </a:solidFill>
                <a:effectLst/>
                <a:uLnTx/>
                <a:uFillTx/>
                <a:latin typeface="汉仪乐喵体W"/>
                <a:ea typeface="汉仪乐喵体W"/>
                <a:cs typeface="+mn-cs"/>
              </a:rPr>
              <a:t>P165</a:t>
            </a:r>
            <a:r>
              <a:rPr kumimoji="0" lang="zh-CN" altLang="en-US" sz="4000" b="0" i="0" u="none" strike="noStrike" kern="1200" cap="none" spc="0" normalizeH="0" baseline="0" noProof="0" dirty="0">
                <a:ln>
                  <a:noFill/>
                </a:ln>
                <a:solidFill>
                  <a:srgbClr val="FF0000"/>
                </a:solidFill>
                <a:effectLst/>
                <a:uLnTx/>
                <a:uFillTx/>
                <a:latin typeface="汉仪乐喵体W"/>
                <a:ea typeface="汉仪乐喵体W"/>
                <a:cs typeface="+mn-cs"/>
              </a:rPr>
              <a:t>）或不等式成立</a:t>
            </a:r>
          </a:p>
        </p:txBody>
      </p:sp>
      <p:sp>
        <p:nvSpPr>
          <p:cNvPr id="20" name="文本框 19"/>
          <p:cNvSpPr txBox="1"/>
          <p:nvPr/>
        </p:nvSpPr>
        <p:spPr>
          <a:xfrm>
            <a:off x="1317998" y="2721114"/>
            <a:ext cx="65151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0000"/>
                </a:solidFill>
                <a:effectLst/>
                <a:uLnTx/>
                <a:uFillTx/>
                <a:latin typeface="汉仪乐喵体W"/>
                <a:ea typeface="汉仪乐喵体W"/>
                <a:cs typeface="+mn-cs"/>
              </a:rPr>
              <a:t>求极限  </a:t>
            </a:r>
          </a:p>
        </p:txBody>
      </p:sp>
      <p:sp>
        <p:nvSpPr>
          <p:cNvPr id="9" name="椭圆 8"/>
          <p:cNvSpPr/>
          <p:nvPr>
            <p:custDataLst>
              <p:tags r:id="rId4"/>
            </p:custDataLst>
          </p:nvPr>
        </p:nvSpPr>
        <p:spPr>
          <a:xfrm>
            <a:off x="548001" y="2768774"/>
            <a:ext cx="615895" cy="6158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87500" lnSpcReduction="1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FFDC73">
                    <a:lumMod val="20000"/>
                    <a:lumOff val="80000"/>
                  </a:srgbClr>
                </a:solidFill>
                <a:effectLst/>
                <a:uLnTx/>
                <a:uFillTx/>
                <a:latin typeface="Arial" panose="020B0604020202020204" pitchFamily="34" charset="0"/>
                <a:ea typeface="幼圆" panose="02010509060101010101" pitchFamily="49" charset="-122"/>
                <a:cs typeface="幼圆" panose="02010509060101010101" pitchFamily="49" charset="-122"/>
              </a:rPr>
              <a:t>2</a:t>
            </a:r>
          </a:p>
        </p:txBody>
      </p:sp>
    </p:spTree>
    <p:custDataLst>
      <p:tags r:id="rId1"/>
    </p:custDataLst>
    <p:extLst>
      <p:ext uri="{BB962C8B-B14F-4D97-AF65-F5344CB8AC3E}">
        <p14:creationId xmlns:p14="http://schemas.microsoft.com/office/powerpoint/2010/main" val="11356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14" grpId="0"/>
      <p:bldP spid="20" grpId="0"/>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26925" y="0"/>
            <a:ext cx="103231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）证明含多阶导数的等式或不等式成立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C41B808-BEC6-4332-87CB-E123D487782B}"/>
                  </a:ext>
                </a:extLst>
              </p:cNvPr>
              <p:cNvSpPr txBox="1"/>
              <p:nvPr/>
            </p:nvSpPr>
            <p:spPr>
              <a:xfrm>
                <a:off x="0" y="498923"/>
                <a:ext cx="12426214" cy="1162369"/>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zh-CN" altLang="zh-CN" sz="2400" i="1" kern="100" smtClean="0">
                          <a:latin typeface="Cambria Math" panose="02040503050406030204" pitchFamily="18" charset="0"/>
                          <a:ea typeface="+mj-ea"/>
                          <a:cs typeface="Times New Roman" panose="02020603050405020304" pitchFamily="18" charset="0"/>
                        </a:rPr>
                        <m:t>设函数</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r>
                        <a:rPr lang="zh-CN" altLang="zh-CN" sz="2400" i="1" kern="100">
                          <a:latin typeface="Cambria Math" panose="02040503050406030204" pitchFamily="18" charset="0"/>
                          <a:ea typeface="+mj-ea"/>
                          <a:cs typeface="Times New Roman" panose="02020603050405020304" pitchFamily="18" charset="0"/>
                        </a:rPr>
                        <m:t>在</m:t>
                      </m:r>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r>
                            <a:rPr lang="zh-CN"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1</m:t>
                          </m:r>
                        </m:e>
                      </m:d>
                      <m:r>
                        <a:rPr lang="zh-CN" altLang="zh-CN" sz="2400" i="1" kern="100">
                          <a:latin typeface="Cambria Math" panose="02040503050406030204" pitchFamily="18" charset="0"/>
                          <a:ea typeface="+mj-ea"/>
                          <a:cs typeface="Times New Roman" panose="02020603050405020304" pitchFamily="18" charset="0"/>
                        </a:rPr>
                        <m:t>上具有二阶导数，且满足条件</m:t>
                      </m:r>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oMath>
                  </m:oMathPara>
                </a14:m>
                <a:endParaRPr lang="en-US" altLang="zh-CN" sz="2400" i="1" kern="100" dirty="0">
                  <a:latin typeface="+mj-ea"/>
                  <a:ea typeface="+mj-ea"/>
                  <a:cs typeface="Times New Roman" panose="02020603050405020304" pitchFamily="18" charset="0"/>
                </a:endParaRPr>
              </a:p>
              <a:p>
                <a:pPr algn="just">
                  <a:spcAft>
                    <a:spcPts val="0"/>
                  </a:spcAft>
                </a:pPr>
                <a14:m>
                  <m:oMathPara xmlns:m="http://schemas.openxmlformats.org/officeDocument/2006/math">
                    <m:oMathParaPr>
                      <m:jc m:val="left"/>
                    </m:oMathParaPr>
                    <m:oMath xmlns:m="http://schemas.openxmlformats.org/officeDocument/2006/math">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𝑏</m:t>
                      </m:r>
                      <m:r>
                        <a:rPr lang="en-US" altLang="zh-CN" sz="2400" i="1" kern="100">
                          <a:latin typeface="Cambria Math" panose="02040503050406030204" pitchFamily="18" charset="0"/>
                          <a:ea typeface="+mj-ea"/>
                          <a:cs typeface="Times New Roman" panose="02020603050405020304" pitchFamily="18" charset="0"/>
                        </a:rPr>
                        <m:t>,</m:t>
                      </m:r>
                      <m:r>
                        <a:rPr lang="zh-CN" altLang="zh-CN" sz="2400" i="1" kern="100">
                          <a:latin typeface="Cambria Math" panose="02040503050406030204" pitchFamily="18" charset="0"/>
                          <a:ea typeface="+mj-ea"/>
                          <a:cs typeface="Times New Roman" panose="02020603050405020304" pitchFamily="18" charset="0"/>
                        </a:rPr>
                        <m:t>其中</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𝑏</m:t>
                      </m:r>
                      <m:r>
                        <a:rPr lang="zh-CN" altLang="zh-CN" sz="2400" i="1" kern="100">
                          <a:latin typeface="Cambria Math" panose="02040503050406030204" pitchFamily="18" charset="0"/>
                          <a:ea typeface="+mj-ea"/>
                          <a:cs typeface="Times New Roman" panose="02020603050405020304" pitchFamily="18" charset="0"/>
                        </a:rPr>
                        <m:t>都是非负数，</m:t>
                      </m:r>
                      <m:r>
                        <a:rPr lang="en-US" altLang="zh-CN" sz="2400" i="1" kern="100">
                          <a:latin typeface="Cambria Math" panose="02040503050406030204" pitchFamily="18" charset="0"/>
                          <a:ea typeface="+mj-ea"/>
                          <a:cs typeface="Times New Roman" panose="02020603050405020304" pitchFamily="18" charset="0"/>
                        </a:rPr>
                        <m:t>𝑐</m:t>
                      </m:r>
                      <m:r>
                        <a:rPr lang="zh-CN" altLang="zh-CN" sz="2400" i="1" kern="100">
                          <a:latin typeface="Cambria Math" panose="02040503050406030204" pitchFamily="18" charset="0"/>
                          <a:ea typeface="+mj-ea"/>
                          <a:cs typeface="Times New Roman" panose="02020603050405020304" pitchFamily="18" charset="0"/>
                        </a:rPr>
                        <m:t>是</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r>
                            <a:rPr lang="zh-CN"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1</m:t>
                          </m:r>
                        </m:e>
                      </m:d>
                      <m:r>
                        <a:rPr lang="zh-CN" altLang="zh-CN" sz="2400" i="1" kern="100">
                          <a:latin typeface="Cambria Math" panose="02040503050406030204" pitchFamily="18" charset="0"/>
                          <a:ea typeface="+mj-ea"/>
                          <a:cs typeface="Times New Roman" panose="02020603050405020304" pitchFamily="18" charset="0"/>
                        </a:rPr>
                        <m:t>上任意一点，试证明</m:t>
                      </m:r>
                      <m:r>
                        <a:rPr lang="en-US" altLang="zh-CN" sz="2400" i="1" kern="100" smtClean="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smtClean="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≤2</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𝑏</m:t>
                          </m:r>
                        </m:num>
                        <m:den>
                          <m:r>
                            <a:rPr lang="en-US" altLang="zh-CN" sz="2400" i="1" kern="100">
                              <a:latin typeface="Cambria Math" panose="02040503050406030204" pitchFamily="18" charset="0"/>
                              <a:ea typeface="+mj-ea"/>
                              <a:cs typeface="Times New Roman" panose="02020603050405020304" pitchFamily="18" charset="0"/>
                            </a:rPr>
                            <m:t>2</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5C41B808-BEC6-4332-87CB-E123D487782B}"/>
                  </a:ext>
                </a:extLst>
              </p:cNvPr>
              <p:cNvSpPr txBox="1">
                <a:spLocks noRot="1" noChangeAspect="1" noMove="1" noResize="1" noEditPoints="1" noAdjustHandles="1" noChangeArrowheads="1" noChangeShapeType="1" noTextEdit="1"/>
              </p:cNvSpPr>
              <p:nvPr/>
            </p:nvSpPr>
            <p:spPr>
              <a:xfrm>
                <a:off x="0" y="498923"/>
                <a:ext cx="12426214" cy="1162369"/>
              </a:xfrm>
              <a:prstGeom prst="rect">
                <a:avLst/>
              </a:prstGeom>
              <a:blipFill>
                <a:blip r:embed="rId2"/>
                <a:stretch>
                  <a:fillRect l="-4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34522B4-F27E-4EA8-88C1-2BA18AF396E0}"/>
                  </a:ext>
                </a:extLst>
              </p:cNvPr>
              <p:cNvSpPr txBox="1"/>
              <p:nvPr/>
            </p:nvSpPr>
            <p:spPr>
              <a:xfrm>
                <a:off x="96252" y="1661292"/>
                <a:ext cx="10327907" cy="1232197"/>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zh-CN" altLang="zh-CN" sz="2400" i="1" kern="100" smtClean="0">
                          <a:latin typeface="Cambria Math" panose="02040503050406030204" pitchFamily="18" charset="0"/>
                          <a:ea typeface="+mj-ea"/>
                          <a:cs typeface="Times New Roman" panose="02020603050405020304" pitchFamily="18" charset="0"/>
                        </a:rPr>
                        <m:t>证明</m:t>
                      </m:r>
                      <m:r>
                        <a:rPr lang="en-US" altLang="zh-CN" sz="2400" i="1" kern="100">
                          <a:latin typeface="Cambria Math" panose="02040503050406030204" pitchFamily="18" charset="0"/>
                          <a:ea typeface="+mj-ea"/>
                          <a:cs typeface="Times New Roman" panose="02020603050405020304" pitchFamily="18" charset="0"/>
                        </a:rPr>
                        <m:t>  </m:t>
                      </m:r>
                      <m:r>
                        <a:rPr lang="zh-CN" altLang="zh-CN" sz="2400" i="1" kern="100">
                          <a:latin typeface="Cambria Math" panose="02040503050406030204" pitchFamily="18" charset="0"/>
                          <a:ea typeface="+mj-ea"/>
                          <a:cs typeface="Times New Roman" panose="02020603050405020304" pitchFamily="18" charset="0"/>
                        </a:rPr>
                        <m:t>由于</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r>
                        <a:rPr lang="zh-CN" altLang="zh-CN" sz="2400" i="1" kern="100">
                          <a:latin typeface="Cambria Math" panose="02040503050406030204" pitchFamily="18" charset="0"/>
                          <a:ea typeface="+mj-ea"/>
                          <a:cs typeface="Times New Roman" panose="02020603050405020304" pitchFamily="18" charset="0"/>
                        </a:rPr>
                        <m:t>在</m:t>
                      </m:r>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0,1</m:t>
                          </m:r>
                        </m:e>
                      </m:d>
                      <m:r>
                        <a:rPr lang="zh-CN" altLang="zh-CN" sz="2400" i="1" kern="100">
                          <a:latin typeface="Cambria Math" panose="02040503050406030204" pitchFamily="18" charset="0"/>
                          <a:ea typeface="+mj-ea"/>
                          <a:cs typeface="Times New Roman" panose="02020603050405020304" pitchFamily="18" charset="0"/>
                        </a:rPr>
                        <m:t>上具有二阶导数，</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r>
                        <a:rPr lang="zh-CN" altLang="zh-CN" sz="2400" i="1" kern="100">
                          <a:latin typeface="Cambria Math" panose="02040503050406030204" pitchFamily="18" charset="0"/>
                          <a:ea typeface="+mj-ea"/>
                          <a:cs typeface="Times New Roman" panose="02020603050405020304" pitchFamily="18" charset="0"/>
                        </a:rPr>
                        <m:t>在</m:t>
                      </m:r>
                      <m:r>
                        <a:rPr lang="en-US" altLang="zh-CN" sz="2400" i="1" kern="100">
                          <a:latin typeface="Cambria Math" panose="02040503050406030204" pitchFamily="18" charset="0"/>
                          <a:ea typeface="+mj-ea"/>
                          <a:cs typeface="Times New Roman" panose="02020603050405020304" pitchFamily="18" charset="0"/>
                        </a:rPr>
                        <m:t>𝑥</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𝑐</m:t>
                      </m:r>
                      <m:r>
                        <a:rPr lang="zh-CN" altLang="zh-CN" sz="2400" i="1" kern="100">
                          <a:latin typeface="Cambria Math" panose="02040503050406030204" pitchFamily="18" charset="0"/>
                          <a:ea typeface="+mj-ea"/>
                          <a:cs typeface="Times New Roman" panose="02020603050405020304" pitchFamily="18" charset="0"/>
                        </a:rPr>
                        <m:t>的一阶泰勒公式</m:t>
                      </m:r>
                      <m:r>
                        <a:rPr lang="en-US" altLang="zh-CN" sz="2400" i="1" kern="100">
                          <a:latin typeface="Cambria Math" panose="02040503050406030204" pitchFamily="18" charset="0"/>
                          <a:ea typeface="+mj-ea"/>
                          <a:cs typeface="Times New Roman" panose="02020603050405020304" pitchFamily="18" charset="0"/>
                        </a:rPr>
                        <m:t>:</m:t>
                      </m:r>
                    </m:oMath>
                  </m:oMathPara>
                </a14:m>
                <a:endParaRPr lang="en-US" altLang="zh-CN" sz="2400" i="1" kern="100" dirty="0">
                  <a:latin typeface="+mj-ea"/>
                  <a:ea typeface="+mj-ea"/>
                  <a:cs typeface="Times New Roman" panose="02020603050405020304" pitchFamily="18" charset="0"/>
                </a:endParaRPr>
              </a:p>
              <a:p>
                <a:pPr algn="just">
                  <a:spcAft>
                    <a:spcPts val="0"/>
                  </a:spcAft>
                </a:pPr>
                <a14:m>
                  <m:oMathPara xmlns:m="http://schemas.openxmlformats.org/officeDocument/2006/math">
                    <m:oMathParaPr>
                      <m:jc m:val="left"/>
                    </m:oMathParaPr>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𝑥</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𝜉</m:t>
                              </m:r>
                            </m:e>
                          </m:d>
                        </m:num>
                        <m:den>
                          <m:r>
                            <a:rPr lang="en-US" altLang="zh-CN" sz="2400" i="1" kern="100">
                              <a:latin typeface="Cambria Math" panose="02040503050406030204" pitchFamily="18" charset="0"/>
                              <a:ea typeface="+mj-ea"/>
                              <a:cs typeface="Times New Roman" panose="02020603050405020304" pitchFamily="18" charset="0"/>
                            </a:rPr>
                            <m:t>2!</m:t>
                          </m:r>
                        </m:den>
                      </m:f>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𝑥</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b="0" i="1" kern="100" smtClean="0">
                          <a:latin typeface="Cambria Math" panose="02040503050406030204" pitchFamily="18" charset="0"/>
                          <a:ea typeface="+mj-ea"/>
                          <a:cs typeface="Times New Roman" panose="02020603050405020304" pitchFamily="18" charset="0"/>
                        </a:rPr>
                        <m:t> </m:t>
                      </m:r>
                      <m:r>
                        <a:rPr lang="zh-CN" altLang="zh-CN" sz="2400" i="1" kern="100">
                          <a:latin typeface="Cambria Math" panose="02040503050406030204" pitchFamily="18" charset="0"/>
                          <a:ea typeface="+mj-ea"/>
                          <a:cs typeface="Times New Roman" panose="02020603050405020304" pitchFamily="18" charset="0"/>
                        </a:rPr>
                        <m:t>其中</m:t>
                      </m:r>
                      <m:r>
                        <a:rPr lang="en-US" altLang="zh-CN" sz="2400" i="1" kern="100">
                          <a:latin typeface="Cambria Math" panose="02040503050406030204" pitchFamily="18" charset="0"/>
                          <a:ea typeface="+mj-ea"/>
                          <a:cs typeface="Times New Roman" panose="02020603050405020304" pitchFamily="18" charset="0"/>
                        </a:rPr>
                        <m:t>𝜉</m:t>
                      </m:r>
                      <m:r>
                        <a:rPr lang="en-US" altLang="zh-CN" sz="2400" i="1" kern="100">
                          <a:latin typeface="Cambria Math" panose="02040503050406030204" pitchFamily="18" charset="0"/>
                          <a:ea typeface="+mj-ea"/>
                          <a:cs typeface="Times New Roman" panose="02020603050405020304" pitchFamily="18" charset="0"/>
                        </a:rPr>
                        <m:t>∈</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𝑥</m:t>
                          </m:r>
                        </m:e>
                      </m:d>
                      <m:r>
                        <a:rPr lang="zh-CN" altLang="en-US" sz="2400" i="1" kern="100" smtClean="0">
                          <a:latin typeface="Cambria Math" panose="02040503050406030204" pitchFamily="18" charset="0"/>
                          <a:ea typeface="+mj-ea"/>
                          <a:cs typeface="Times New Roman" panose="02020603050405020304" pitchFamily="18" charset="0"/>
                        </a:rPr>
                        <m:t>或</m:t>
                      </m:r>
                      <m:r>
                        <m:rPr>
                          <m:sty m:val="p"/>
                        </m:rPr>
                        <a:rPr lang="en-US" altLang="zh-CN" sz="2400" i="1" kern="100">
                          <a:latin typeface="Cambria Math" panose="02040503050406030204" pitchFamily="18" charset="0"/>
                          <a:ea typeface="+mj-ea"/>
                          <a:cs typeface="Times New Roman" panose="02020603050405020304" pitchFamily="18" charset="0"/>
                        </a:rPr>
                        <m:t>ξ</m:t>
                      </m:r>
                      <m:r>
                        <a:rPr lang="zh-CN" altLang="en-US" sz="2400" i="1" kern="100" smtClean="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𝑥</m:t>
                      </m:r>
                      <m:r>
                        <a:rPr lang="en-US" altLang="zh-CN" sz="2400" b="0" i="1" kern="100" smtClean="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𝑐</m:t>
                      </m:r>
                      <m:r>
                        <a:rPr lang="en-US" altLang="zh-CN" sz="2400" b="0" i="1" kern="100" smtClean="0">
                          <a:latin typeface="Cambria Math" panose="02040503050406030204" pitchFamily="18" charset="0"/>
                          <a:ea typeface="+mj-ea"/>
                          <a:cs typeface="Times New Roman" panose="02020603050405020304" pitchFamily="18" charset="0"/>
                        </a:rPr>
                        <m:t>),</m:t>
                      </m:r>
                      <m:r>
                        <a:rPr lang="zh-CN" altLang="zh-CN" sz="2400" i="1" kern="100">
                          <a:latin typeface="Cambria Math" panose="02040503050406030204" pitchFamily="18" charset="0"/>
                          <a:ea typeface="+mj-ea"/>
                          <a:cs typeface="Times New Roman" panose="02020603050405020304" pitchFamily="18" charset="0"/>
                        </a:rPr>
                        <m:t>则有：</m:t>
                      </m:r>
                    </m:oMath>
                  </m:oMathPara>
                </a14:m>
                <a:endParaRPr lang="zh-CN" altLang="zh-CN" sz="2400" kern="100" dirty="0">
                  <a:latin typeface="+mj-ea"/>
                  <a:ea typeface="+mj-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34522B4-F27E-4EA8-88C1-2BA18AF396E0}"/>
                  </a:ext>
                </a:extLst>
              </p:cNvPr>
              <p:cNvSpPr txBox="1">
                <a:spLocks noRot="1" noChangeAspect="1" noMove="1" noResize="1" noEditPoints="1" noAdjustHandles="1" noChangeArrowheads="1" noChangeShapeType="1" noTextEdit="1"/>
              </p:cNvSpPr>
              <p:nvPr/>
            </p:nvSpPr>
            <p:spPr>
              <a:xfrm>
                <a:off x="96252" y="1661292"/>
                <a:ext cx="10327907" cy="1232197"/>
              </a:xfrm>
              <a:prstGeom prst="rect">
                <a:avLst/>
              </a:prstGeom>
              <a:blipFill>
                <a:blip r:embed="rId3"/>
                <a:stretch>
                  <a:fillRect l="-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C491854-E8D5-419D-A78C-21D2989782FC}"/>
                  </a:ext>
                </a:extLst>
              </p:cNvPr>
              <p:cNvSpPr txBox="1"/>
              <p:nvPr/>
            </p:nvSpPr>
            <p:spPr>
              <a:xfrm>
                <a:off x="134752" y="2823661"/>
                <a:ext cx="10154653" cy="861005"/>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en-US" altLang="zh-CN" sz="2400" i="1" kern="100" smtClean="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e>
                          </m:d>
                        </m:num>
                        <m:den>
                          <m:r>
                            <a:rPr lang="en-US" altLang="zh-CN" sz="2400" i="1" kern="100">
                              <a:latin typeface="Cambria Math" panose="02040503050406030204" pitchFamily="18" charset="0"/>
                              <a:ea typeface="+mj-ea"/>
                              <a:cs typeface="Times New Roman" panose="02020603050405020304" pitchFamily="18" charset="0"/>
                            </a:rPr>
                            <m:t>2!</m:t>
                          </m:r>
                        </m:den>
                      </m:f>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(0−</m:t>
                          </m:r>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r>
                        <a:rPr lang="en-US" altLang="zh-CN" sz="2400" b="0" i="1" kern="100" smtClean="0">
                          <a:latin typeface="Cambria Math" panose="02040503050406030204" pitchFamily="18" charset="0"/>
                          <a:ea typeface="+mj-ea"/>
                          <a:cs typeface="Times New Roman" panose="02020603050405020304" pitchFamily="18" charset="0"/>
                        </a:rPr>
                        <m:t>     </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(0&lt;</m:t>
                          </m:r>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r>
                        <a:rPr lang="en-US" altLang="zh-CN" sz="2400" i="1" kern="100">
                          <a:latin typeface="Cambria Math" panose="02040503050406030204" pitchFamily="18" charset="0"/>
                          <a:ea typeface="+mj-ea"/>
                          <a:cs typeface="Times New Roman" panose="02020603050405020304" pitchFamily="18" charset="0"/>
                        </a:rPr>
                        <m:t>&lt;</m:t>
                      </m:r>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&lt;1)</m:t>
                      </m:r>
                    </m:oMath>
                  </m:oMathPara>
                </a14:m>
                <a:endParaRPr lang="zh-CN" altLang="zh-CN" sz="2400" kern="100"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4C491854-E8D5-419D-A78C-21D2989782FC}"/>
                  </a:ext>
                </a:extLst>
              </p:cNvPr>
              <p:cNvSpPr txBox="1">
                <a:spLocks noRot="1" noChangeAspect="1" noMove="1" noResize="1" noEditPoints="1" noAdjustHandles="1" noChangeArrowheads="1" noChangeShapeType="1" noTextEdit="1"/>
              </p:cNvSpPr>
              <p:nvPr/>
            </p:nvSpPr>
            <p:spPr>
              <a:xfrm>
                <a:off x="134752" y="2823661"/>
                <a:ext cx="10154653" cy="86100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A6A7BD5-4088-4E99-A8ED-B9AD4B319D7C}"/>
                  </a:ext>
                </a:extLst>
              </p:cNvPr>
              <p:cNvSpPr txBox="1"/>
              <p:nvPr/>
            </p:nvSpPr>
            <p:spPr>
              <a:xfrm>
                <a:off x="96252" y="3684666"/>
                <a:ext cx="9683016" cy="861005"/>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en-US" altLang="zh-CN" sz="2400" i="1" kern="100" smtClean="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smtClean="0">
                              <a:latin typeface="Cambria Math" panose="02040503050406030204" pitchFamily="18" charset="0"/>
                              <a:ea typeface="+mj-ea"/>
                              <a:cs typeface="Times New Roman" panose="02020603050405020304" pitchFamily="18" charset="0"/>
                            </a:rPr>
                          </m:ctrlPr>
                        </m:fPr>
                        <m:num>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smtClean="0">
                                  <a:latin typeface="Cambria Math" panose="02040503050406030204" pitchFamily="18" charset="0"/>
                                  <a:ea typeface="+mj-ea"/>
                                  <a:cs typeface="Times New Roman" panose="02020603050405020304" pitchFamily="18" charset="0"/>
                                </a:rPr>
                              </m:ctrlPr>
                            </m:dPr>
                            <m:e>
                              <m:sSub>
                                <m:sSubPr>
                                  <m:ctrlPr>
                                    <a:rPr lang="en-US" altLang="zh-CN" sz="2400" i="1" kern="100" smtClean="0">
                                      <a:latin typeface="Cambria Math" panose="02040503050406030204" pitchFamily="18" charset="0"/>
                                      <a:ea typeface="+mj-ea"/>
                                      <a:cs typeface="Times New Roman" panose="02020603050405020304" pitchFamily="18" charset="0"/>
                                    </a:rPr>
                                  </m:ctrlPr>
                                </m:sSubPr>
                                <m:e>
                                  <m:r>
                                    <a:rPr lang="zh-CN" altLang="en-US" sz="2400" i="1" kern="100" smtClean="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2</m:t>
                                  </m:r>
                                </m:sub>
                              </m:sSub>
                            </m:e>
                          </m:d>
                        </m:num>
                        <m:den>
                          <m:r>
                            <a:rPr lang="en-US" altLang="zh-CN" sz="2400" i="1" kern="100">
                              <a:latin typeface="Cambria Math" panose="02040503050406030204" pitchFamily="18" charset="0"/>
                              <a:ea typeface="+mj-ea"/>
                              <a:cs typeface="Times New Roman" panose="02020603050405020304" pitchFamily="18" charset="0"/>
                            </a:rPr>
                            <m:t>2!</m:t>
                          </m:r>
                        </m:den>
                      </m:f>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(1−</m:t>
                          </m:r>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b="0" i="1" kern="100" smtClean="0">
                              <a:latin typeface="Cambria Math" panose="02040503050406030204" pitchFamily="18" charset="0"/>
                              <a:ea typeface="+mj-ea"/>
                              <a:cs typeface="Times New Roman" panose="02020603050405020304" pitchFamily="18" charset="0"/>
                            </a:rPr>
                            <m:t>              </m:t>
                          </m:r>
                          <m:r>
                            <a:rPr lang="en-US" altLang="zh-CN" sz="2400" i="1" kern="100">
                              <a:latin typeface="Cambria Math" panose="02040503050406030204" pitchFamily="18" charset="0"/>
                              <a:ea typeface="+mj-ea"/>
                              <a:cs typeface="Times New Roman" panose="02020603050405020304" pitchFamily="18" charset="0"/>
                            </a:rPr>
                            <m:t>(0&lt;</m:t>
                          </m:r>
                          <m:r>
                            <a:rPr lang="en-US" altLang="zh-CN" sz="2400" i="1" kern="100">
                              <a:latin typeface="Cambria Math" panose="02040503050406030204" pitchFamily="18" charset="0"/>
                              <a:ea typeface="+mj-ea"/>
                              <a:cs typeface="Times New Roman" panose="02020603050405020304" pitchFamily="18" charset="0"/>
                            </a:rPr>
                            <m:t>𝑐</m:t>
                          </m:r>
                          <m:r>
                            <a:rPr lang="en-US" altLang="zh-CN" sz="2400" i="1" kern="100">
                              <a:latin typeface="Cambria Math" panose="02040503050406030204" pitchFamily="18" charset="0"/>
                              <a:ea typeface="+mj-ea"/>
                              <a:cs typeface="Times New Roman" panose="02020603050405020304" pitchFamily="18" charset="0"/>
                            </a:rPr>
                            <m:t>&lt;</m:t>
                          </m:r>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2</m:t>
                          </m:r>
                        </m:sub>
                      </m:sSub>
                      <m:r>
                        <a:rPr lang="en-US" altLang="zh-CN" sz="2400" i="1" kern="100">
                          <a:latin typeface="Cambria Math" panose="02040503050406030204" pitchFamily="18" charset="0"/>
                          <a:ea typeface="+mj-ea"/>
                          <a:cs typeface="Times New Roman" panose="02020603050405020304" pitchFamily="18" charset="0"/>
                        </a:rPr>
                        <m:t>&lt;1)</m:t>
                      </m:r>
                    </m:oMath>
                  </m:oMathPara>
                </a14:m>
                <a:endParaRPr lang="zh-CN" altLang="zh-CN" sz="2400" kern="100" dirty="0">
                  <a:latin typeface="+mj-ea"/>
                  <a:ea typeface="+mj-ea"/>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6A6A7BD5-4088-4E99-A8ED-B9AD4B319D7C}"/>
                  </a:ext>
                </a:extLst>
              </p:cNvPr>
              <p:cNvSpPr txBox="1">
                <a:spLocks noRot="1" noChangeAspect="1" noMove="1" noResize="1" noEditPoints="1" noAdjustHandles="1" noChangeArrowheads="1" noChangeShapeType="1" noTextEdit="1"/>
              </p:cNvSpPr>
              <p:nvPr/>
            </p:nvSpPr>
            <p:spPr>
              <a:xfrm>
                <a:off x="96252" y="3684666"/>
                <a:ext cx="9683016" cy="8610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4283C37-8942-414E-AF97-CA6F9E80C0A3}"/>
                  </a:ext>
                </a:extLst>
              </p:cNvPr>
              <p:cNvSpPr txBox="1"/>
              <p:nvPr/>
            </p:nvSpPr>
            <p:spPr>
              <a:xfrm>
                <a:off x="115502" y="4591251"/>
                <a:ext cx="8268101" cy="993413"/>
              </a:xfrm>
              <a:prstGeom prst="rect">
                <a:avLst/>
              </a:prstGeom>
              <a:noFill/>
            </p:spPr>
            <p:txBody>
              <a:bodyPr wrap="square" rtlCol="0">
                <a:spAutoFit/>
              </a:bodyPr>
              <a:lstStyle/>
              <a:p>
                <a:pPr algn="just">
                  <a:spcAft>
                    <a:spcPts val="0"/>
                  </a:spcAft>
                </a:pPr>
                <a:r>
                  <a:rPr lang="zh-CN" altLang="zh-CN" sz="2400" i="1" kern="100" dirty="0">
                    <a:latin typeface="+mj-ea"/>
                    <a:ea typeface="+mj-ea"/>
                    <a:cs typeface="Times New Roman" panose="02020603050405020304" pitchFamily="18" charset="0"/>
                  </a:rPr>
                  <a:t>两式相减，得</a:t>
                </a:r>
                <a:endParaRPr lang="zh-CN" altLang="zh-CN" sz="2400" kern="100" dirty="0">
                  <a:latin typeface="+mj-ea"/>
                  <a:ea typeface="+mj-ea"/>
                  <a:cs typeface="Times New Roman" panose="02020603050405020304" pitchFamily="18" charset="0"/>
                </a:endParaRPr>
              </a:p>
              <a:p>
                <a:pPr algn="just">
                  <a:spcAft>
                    <a:spcPts val="0"/>
                  </a:spcAft>
                </a:pPr>
                <a:r>
                  <a:rPr lang="en-US" altLang="zh-CN" sz="2400" i="1" kern="100" dirty="0">
                    <a:latin typeface="+mj-ea"/>
                    <a:ea typeface="+mj-ea"/>
                    <a:cs typeface="Times New Roman" panose="02020603050405020304" pitchFamily="18" charset="0"/>
                  </a:rPr>
                  <a:t> </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e>
                    </m:d>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2!</m:t>
                        </m:r>
                      </m:den>
                    </m:f>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2</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r>
                              <a:rPr lang="en-US" altLang="zh-CN" sz="2400" i="1" kern="100">
                                <a:latin typeface="Cambria Math" panose="02040503050406030204" pitchFamily="18" charset="0"/>
                                <a:ea typeface="+mj-ea"/>
                                <a:cs typeface="Times New Roman" panose="02020603050405020304" pitchFamily="18" charset="0"/>
                              </a:rPr>
                              <m:t>𝑐</m:t>
                            </m:r>
                          </m:e>
                        </m:d>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𝑐</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oMath>
                </a14:m>
                <a:endParaRPr lang="zh-CN" altLang="zh-CN" sz="2400" kern="100" dirty="0">
                  <a:latin typeface="+mj-ea"/>
                  <a:ea typeface="+mj-ea"/>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34283C37-8942-414E-AF97-CA6F9E80C0A3}"/>
                  </a:ext>
                </a:extLst>
              </p:cNvPr>
              <p:cNvSpPr txBox="1">
                <a:spLocks noRot="1" noChangeAspect="1" noMove="1" noResize="1" noEditPoints="1" noAdjustHandles="1" noChangeArrowheads="1" noChangeShapeType="1" noTextEdit="1"/>
              </p:cNvSpPr>
              <p:nvPr/>
            </p:nvSpPr>
            <p:spPr>
              <a:xfrm>
                <a:off x="115502" y="4591251"/>
                <a:ext cx="8268101" cy="993413"/>
              </a:xfrm>
              <a:prstGeom prst="rect">
                <a:avLst/>
              </a:prstGeom>
              <a:blipFill>
                <a:blip r:embed="rId6"/>
                <a:stretch>
                  <a:fillRect l="-1180" t="-5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971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8959A80-B41F-48D3-9337-DFC4BE110E72}"/>
                  </a:ext>
                </a:extLst>
              </p:cNvPr>
              <p:cNvSpPr txBox="1"/>
              <p:nvPr/>
            </p:nvSpPr>
            <p:spPr>
              <a:xfrm>
                <a:off x="115504" y="0"/>
                <a:ext cx="9808143" cy="993413"/>
              </a:xfrm>
              <a:prstGeom prst="rect">
                <a:avLst/>
              </a:prstGeom>
              <a:noFill/>
            </p:spPr>
            <p:txBody>
              <a:bodyPr wrap="square" rtlCol="0">
                <a:spAutoFit/>
              </a:bodyPr>
              <a:lstStyle/>
              <a:p>
                <a:pPr algn="just">
                  <a:spcAft>
                    <a:spcPts val="0"/>
                  </a:spcAft>
                </a:pPr>
                <a:endParaRPr lang="zh-CN" altLang="zh-CN" sz="2400" kern="100" dirty="0">
                  <a:latin typeface="+mj-ea"/>
                  <a:ea typeface="+mj-ea"/>
                  <a:cs typeface="Times New Roman" panose="02020603050405020304" pitchFamily="18" charset="0"/>
                </a:endParaRPr>
              </a:p>
              <a:p>
                <a:pPr algn="just">
                  <a:spcAft>
                    <a:spcPts val="0"/>
                  </a:spcAft>
                </a:pPr>
                <a:r>
                  <a:rPr lang="en-US" altLang="zh-CN" sz="2400" i="1" kern="100" dirty="0">
                    <a:latin typeface="+mj-ea"/>
                    <a:ea typeface="+mj-ea"/>
                    <a:cs typeface="Times New Roman" panose="02020603050405020304" pitchFamily="18" charset="0"/>
                  </a:rPr>
                  <a:t>  </a:t>
                </a:r>
                <a14:m>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e>
                    </m:d>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2!</m:t>
                        </m:r>
                      </m:den>
                    </m:f>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2</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r>
                              <a:rPr lang="en-US" altLang="zh-CN" sz="2400" i="1" kern="100">
                                <a:latin typeface="Cambria Math" panose="02040503050406030204" pitchFamily="18" charset="0"/>
                                <a:ea typeface="+mj-ea"/>
                                <a:cs typeface="Times New Roman" panose="02020603050405020304" pitchFamily="18" charset="0"/>
                              </a:rPr>
                              <m:t>𝑐</m:t>
                            </m:r>
                          </m:e>
                        </m:d>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𝑐</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oMath>
                </a14:m>
                <a:endParaRPr lang="zh-CN" altLang="zh-CN" sz="2400" kern="100" dirty="0">
                  <a:latin typeface="+mj-ea"/>
                  <a:ea typeface="+mj-ea"/>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E8959A80-B41F-48D3-9337-DFC4BE110E72}"/>
                  </a:ext>
                </a:extLst>
              </p:cNvPr>
              <p:cNvSpPr txBox="1">
                <a:spLocks noRot="1" noChangeAspect="1" noMove="1" noResize="1" noEditPoints="1" noAdjustHandles="1" noChangeArrowheads="1" noChangeShapeType="1" noTextEdit="1"/>
              </p:cNvSpPr>
              <p:nvPr/>
            </p:nvSpPr>
            <p:spPr>
              <a:xfrm>
                <a:off x="115504" y="0"/>
                <a:ext cx="9808143" cy="99341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3320ADF-0F57-4D64-B8D8-1C011BEE8985}"/>
                  </a:ext>
                </a:extLst>
              </p:cNvPr>
              <p:cNvSpPr txBox="1"/>
              <p:nvPr/>
            </p:nvSpPr>
            <p:spPr>
              <a:xfrm>
                <a:off x="-606391" y="993413"/>
                <a:ext cx="8912993" cy="914096"/>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m:t>
                      </m:r>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𝑐</m:t>
                              </m:r>
                            </m:e>
                          </m:d>
                        </m:e>
                      </m:d>
                      <m:r>
                        <a:rPr lang="en-US" altLang="zh-CN" sz="2400" i="1" kern="100">
                          <a:latin typeface="Cambria Math" panose="02040503050406030204" pitchFamily="18" charset="0"/>
                          <a:ea typeface="+mj-ea"/>
                          <a:cs typeface="Times New Roman" panose="02020603050405020304" pitchFamily="18" charset="0"/>
                        </a:rPr>
                        <m:t>=</m:t>
                      </m:r>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0</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1</m:t>
                              </m:r>
                            </m:num>
                            <m:den>
                              <m:r>
                                <a:rPr lang="en-US" altLang="zh-CN" sz="2400" i="1" kern="100">
                                  <a:latin typeface="Cambria Math" panose="02040503050406030204" pitchFamily="18" charset="0"/>
                                  <a:ea typeface="+mj-ea"/>
                                  <a:cs typeface="Times New Roman" panose="02020603050405020304" pitchFamily="18" charset="0"/>
                                </a:rPr>
                                <m:t>2!</m:t>
                              </m:r>
                            </m:den>
                          </m:f>
                          <m:d>
                            <m:dPr>
                              <m:begChr m:val="["/>
                              <m:endChr m:val="]"/>
                              <m:ctrlPr>
                                <a:rPr lang="zh-CN" altLang="zh-CN" sz="2400" i="1" kern="100">
                                  <a:latin typeface="Cambria Math" panose="02040503050406030204" pitchFamily="18" charset="0"/>
                                  <a:ea typeface="+mj-ea"/>
                                  <a:cs typeface="Times New Roman" panose="02020603050405020304" pitchFamily="18" charset="0"/>
                                </a:rPr>
                              </m:ctrlPr>
                            </m:dPr>
                            <m:e>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2</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1−</m:t>
                                      </m:r>
                                      <m:r>
                                        <a:rPr lang="en-US" altLang="zh-CN" sz="2400" i="1" kern="100">
                                          <a:latin typeface="Cambria Math" panose="02040503050406030204" pitchFamily="18" charset="0"/>
                                          <a:ea typeface="+mj-ea"/>
                                          <a:cs typeface="Times New Roman" panose="02020603050405020304" pitchFamily="18" charset="0"/>
                                        </a:rPr>
                                        <m:t>𝑐</m:t>
                                      </m:r>
                                    </m:e>
                                  </m:d>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𝑓</m:t>
                                  </m:r>
                                </m:e>
                                <m:sup>
                                  <m:r>
                                    <a:rPr lang="en-US" altLang="zh-CN" sz="2400" i="1" kern="100">
                                      <a:latin typeface="Cambria Math" panose="02040503050406030204" pitchFamily="18" charset="0"/>
                                      <a:ea typeface="+mj-ea"/>
                                      <a:cs typeface="Times New Roman" panose="02020603050405020304" pitchFamily="18" charset="0"/>
                                    </a:rPr>
                                    <m:t>′′</m:t>
                                  </m:r>
                                </m:sup>
                              </m:sSup>
                              <m:d>
                                <m:dPr>
                                  <m:ctrlPr>
                                    <a:rPr lang="zh-CN" altLang="zh-CN" sz="2400" i="1" kern="100">
                                      <a:latin typeface="Cambria Math" panose="02040503050406030204" pitchFamily="18" charset="0"/>
                                      <a:ea typeface="+mj-ea"/>
                                      <a:cs typeface="Times New Roman" panose="02020603050405020304" pitchFamily="18" charset="0"/>
                                    </a:rPr>
                                  </m:ctrlPr>
                                </m:dPr>
                                <m:e>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e>
                              </m:d>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𝑐</m:t>
                                  </m:r>
                                </m:e>
                                <m:sup>
                                  <m:r>
                                    <a:rPr lang="en-US" altLang="zh-CN" sz="2400" i="1" kern="100">
                                      <a:latin typeface="Cambria Math" panose="02040503050406030204" pitchFamily="18" charset="0"/>
                                      <a:ea typeface="+mj-ea"/>
                                      <a:cs typeface="Times New Roman" panose="02020603050405020304" pitchFamily="18" charset="0"/>
                                    </a:rPr>
                                    <m:t>2</m:t>
                                  </m:r>
                                </m:sup>
                              </m:sSup>
                            </m:e>
                          </m:d>
                        </m:e>
                      </m:d>
                    </m:oMath>
                  </m:oMathPara>
                </a14:m>
                <a:endParaRPr lang="zh-CN" altLang="zh-CN" sz="2400" kern="100" dirty="0">
                  <a:latin typeface="+mj-ea"/>
                  <a:ea typeface="+mj-ea"/>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3320ADF-0F57-4D64-B8D8-1C011BEE8985}"/>
                  </a:ext>
                </a:extLst>
              </p:cNvPr>
              <p:cNvSpPr txBox="1">
                <a:spLocks noRot="1" noChangeAspect="1" noMove="1" noResize="1" noEditPoints="1" noAdjustHandles="1" noChangeArrowheads="1" noChangeShapeType="1" noTextEdit="1"/>
              </p:cNvSpPr>
              <p:nvPr/>
            </p:nvSpPr>
            <p:spPr>
              <a:xfrm>
                <a:off x="-606391" y="993413"/>
                <a:ext cx="8912993" cy="9140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56DE39F-2AFF-4F6C-839D-68E29465D297}"/>
                  </a:ext>
                </a:extLst>
              </p:cNvPr>
              <p:cNvSpPr txBox="1"/>
              <p:nvPr/>
            </p:nvSpPr>
            <p:spPr>
              <a:xfrm>
                <a:off x="0" y="1756391"/>
                <a:ext cx="7199695" cy="1482650"/>
              </a:xfrm>
              <a:prstGeom prst="rect">
                <a:avLst/>
              </a:prstGeom>
              <a:noFill/>
            </p:spPr>
            <p:txBody>
              <a:bodyPr wrap="square" rtlCol="0">
                <a:spAutoFit/>
              </a:bodyPr>
              <a:lstStyle/>
              <a:p>
                <a:pPr lvl="0" algn="just"/>
                <a14:m>
                  <m:oMathPara xmlns:m="http://schemas.openxmlformats.org/officeDocument/2006/math">
                    <m:oMathParaPr>
                      <m:jc m:val="centerGroup"/>
                    </m:oMathParaPr>
                    <m:oMath xmlns:m="http://schemas.openxmlformats.org/officeDocument/2006/math">
                      <m:r>
                        <a:rPr lang="en-US" altLang="zh-CN" sz="2400" i="1" kern="100">
                          <a:solidFill>
                            <a:srgbClr val="000000"/>
                          </a:solidFill>
                          <a:latin typeface="Cambria Math" panose="02040503050406030204" pitchFamily="18" charset="0"/>
                          <a:ea typeface="+mj-ea"/>
                          <a:cs typeface="Times New Roman" panose="02020603050405020304" pitchFamily="18" charset="0"/>
                        </a:rPr>
                        <m:t>≤</m:t>
                      </m:r>
                      <m:d>
                        <m:dPr>
                          <m:begChr m:val="|"/>
                          <m:endChr m:val="|"/>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𝑓</m:t>
                          </m:r>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1</m:t>
                              </m:r>
                            </m:e>
                          </m:d>
                        </m:e>
                      </m:d>
                      <m:r>
                        <a:rPr lang="en-US" altLang="zh-CN" sz="2400" i="1" kern="100">
                          <a:solidFill>
                            <a:srgbClr val="000000"/>
                          </a:solidFill>
                          <a:latin typeface="Cambria Math" panose="02040503050406030204" pitchFamily="18" charset="0"/>
                          <a:ea typeface="+mj-ea"/>
                          <a:cs typeface="Times New Roman" panose="02020603050405020304" pitchFamily="18" charset="0"/>
                        </a:rPr>
                        <m:t>+</m:t>
                      </m:r>
                      <m:d>
                        <m:dPr>
                          <m:begChr m:val="|"/>
                          <m:endChr m:val="|"/>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𝑓</m:t>
                          </m:r>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0</m:t>
                              </m:r>
                            </m:e>
                          </m:d>
                        </m:e>
                      </m:d>
                      <m:r>
                        <a:rPr lang="en-US" altLang="zh-CN" sz="2400" i="1" kern="100">
                          <a:solidFill>
                            <a:srgbClr val="000000"/>
                          </a:solidFill>
                          <a:latin typeface="Cambria Math" panose="02040503050406030204" pitchFamily="18" charset="0"/>
                          <a:ea typeface="+mj-ea"/>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mj-ea"/>
                              <a:cs typeface="Times New Roman" panose="02020603050405020304" pitchFamily="18" charset="0"/>
                            </a:rPr>
                            <m:t>1</m:t>
                          </m:r>
                        </m:num>
                        <m:den>
                          <m:r>
                            <a:rPr lang="en-US" altLang="zh-CN" sz="2400" i="1" kern="100">
                              <a:solidFill>
                                <a:srgbClr val="000000"/>
                              </a:solidFill>
                              <a:latin typeface="Cambria Math" panose="02040503050406030204" pitchFamily="18" charset="0"/>
                              <a:ea typeface="+mj-ea"/>
                              <a:cs typeface="Times New Roman" panose="02020603050405020304" pitchFamily="18" charset="0"/>
                            </a:rPr>
                            <m:t>2!</m:t>
                          </m:r>
                        </m:den>
                      </m:f>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𝑓</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m:t>
                          </m:r>
                        </m:sup>
                      </m:sSup>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sSub>
                            <m:sSub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mj-ea"/>
                                  <a:cs typeface="Times New Roman" panose="02020603050405020304" pitchFamily="18" charset="0"/>
                                </a:rPr>
                                <m:t>𝜉</m:t>
                              </m:r>
                            </m:e>
                            <m:sub>
                              <m:r>
                                <a:rPr lang="en-US" altLang="zh-CN" sz="2400" i="1" kern="100">
                                  <a:solidFill>
                                    <a:srgbClr val="000000"/>
                                  </a:solidFill>
                                  <a:latin typeface="Cambria Math" panose="02040503050406030204" pitchFamily="18" charset="0"/>
                                  <a:ea typeface="+mj-ea"/>
                                  <a:cs typeface="Times New Roman" panose="02020603050405020304" pitchFamily="18" charset="0"/>
                                </a:rPr>
                                <m:t>2</m:t>
                              </m:r>
                            </m:sub>
                          </m:sSub>
                        </m:e>
                      </m:d>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1−</m:t>
                              </m:r>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d>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mj-ea"/>
                              <a:cs typeface="Times New Roman" panose="02020603050405020304" pitchFamily="18" charset="0"/>
                            </a:rPr>
                            <m:t>1</m:t>
                          </m:r>
                        </m:num>
                        <m:den>
                          <m:r>
                            <a:rPr lang="en-US" altLang="zh-CN" sz="2400" i="1" kern="100">
                              <a:solidFill>
                                <a:srgbClr val="000000"/>
                              </a:solidFill>
                              <a:latin typeface="Cambria Math" panose="02040503050406030204" pitchFamily="18" charset="0"/>
                              <a:ea typeface="+mj-ea"/>
                              <a:cs typeface="Times New Roman" panose="02020603050405020304" pitchFamily="18" charset="0"/>
                            </a:rPr>
                            <m:t>2!</m:t>
                          </m:r>
                        </m:den>
                      </m:f>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𝑓</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m:t>
                          </m:r>
                        </m:sup>
                      </m:sSup>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sSub>
                            <m:sSub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mj-ea"/>
                                  <a:cs typeface="Times New Roman" panose="02020603050405020304" pitchFamily="18" charset="0"/>
                                </a:rPr>
                                <m:t>𝜉</m:t>
                              </m:r>
                            </m:e>
                            <m:sub>
                              <m:r>
                                <a:rPr lang="en-US" altLang="zh-CN" sz="2400" i="1" kern="100">
                                  <a:solidFill>
                                    <a:srgbClr val="000000"/>
                                  </a:solidFill>
                                  <a:latin typeface="Cambria Math" panose="02040503050406030204" pitchFamily="18" charset="0"/>
                                  <a:ea typeface="+mj-ea"/>
                                  <a:cs typeface="Times New Roman" panose="02020603050405020304" pitchFamily="18" charset="0"/>
                                </a:rPr>
                                <m:t>1</m:t>
                              </m:r>
                            </m:sub>
                          </m:sSub>
                        </m:e>
                      </m:d>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m:t>
                      </m:r>
                      <m:r>
                        <a:rPr lang="en-US" altLang="zh-CN" sz="2400" i="1" kern="100">
                          <a:solidFill>
                            <a:srgbClr val="000000"/>
                          </a:solidFill>
                          <a:latin typeface="Cambria Math" panose="02040503050406030204" pitchFamily="18" charset="0"/>
                          <a:ea typeface="+mj-ea"/>
                          <a:cs typeface="Times New Roman" panose="02020603050405020304" pitchFamily="18" charset="0"/>
                        </a:rPr>
                        <m:t>𝑎</m:t>
                      </m:r>
                      <m:r>
                        <a:rPr lang="en-US" altLang="zh-CN" sz="2400" i="1" kern="100">
                          <a:solidFill>
                            <a:srgbClr val="000000"/>
                          </a:solidFill>
                          <a:latin typeface="Cambria Math" panose="02040503050406030204" pitchFamily="18" charset="0"/>
                          <a:ea typeface="+mj-ea"/>
                          <a:cs typeface="Times New Roman" panose="02020603050405020304" pitchFamily="18" charset="0"/>
                        </a:rPr>
                        <m:t>+</m:t>
                      </m:r>
                      <m:r>
                        <a:rPr lang="en-US" altLang="zh-CN" sz="2400" i="1" kern="100">
                          <a:solidFill>
                            <a:srgbClr val="000000"/>
                          </a:solidFill>
                          <a:latin typeface="Cambria Math" panose="02040503050406030204" pitchFamily="18" charset="0"/>
                          <a:ea typeface="+mj-ea"/>
                          <a:cs typeface="Times New Roman" panose="02020603050405020304" pitchFamily="18" charset="0"/>
                        </a:rPr>
                        <m:t>𝑎</m:t>
                      </m:r>
                      <m:r>
                        <a:rPr lang="en-US" altLang="zh-CN" sz="2400" i="1" kern="100">
                          <a:solidFill>
                            <a:srgbClr val="000000"/>
                          </a:solidFill>
                          <a:latin typeface="Cambria Math" panose="02040503050406030204" pitchFamily="18" charset="0"/>
                          <a:ea typeface="+mj-ea"/>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mj-ea"/>
                              <a:cs typeface="Times New Roman" panose="02020603050405020304" pitchFamily="18" charset="0"/>
                            </a:rPr>
                            <m:t>𝑏</m:t>
                          </m:r>
                        </m:num>
                        <m:den>
                          <m:r>
                            <a:rPr lang="en-US" altLang="zh-CN" sz="2400" i="1" kern="100">
                              <a:solidFill>
                                <a:srgbClr val="000000"/>
                              </a:solidFill>
                              <a:latin typeface="Cambria Math" panose="02040503050406030204" pitchFamily="18" charset="0"/>
                              <a:ea typeface="+mj-ea"/>
                              <a:cs typeface="Times New Roman" panose="02020603050405020304" pitchFamily="18" charset="0"/>
                            </a:rPr>
                            <m:t>2</m:t>
                          </m:r>
                        </m:den>
                      </m:f>
                      <m:r>
                        <a:rPr lang="en-US" altLang="zh-CN" sz="2400" i="1" kern="100">
                          <a:solidFill>
                            <a:srgbClr val="000000"/>
                          </a:solidFill>
                          <a:latin typeface="Cambria Math" panose="02040503050406030204" pitchFamily="18" charset="0"/>
                          <a:ea typeface="+mj-ea"/>
                          <a:cs typeface="Times New Roman" panose="02020603050405020304" pitchFamily="18" charset="0"/>
                        </a:rPr>
                        <m:t>[</m:t>
                      </m:r>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1−</m:t>
                              </m:r>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d>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m:t>
                      </m:r>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m:t>
                      </m:r>
                    </m:oMath>
                  </m:oMathPara>
                </a14:m>
                <a:endParaRPr lang="zh-CN" altLang="zh-CN" sz="2400" kern="100" dirty="0">
                  <a:solidFill>
                    <a:srgbClr val="000000"/>
                  </a:solidFill>
                  <a:latin typeface="+mj-ea"/>
                  <a:ea typeface="+mj-ea"/>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D56DE39F-2AFF-4F6C-839D-68E29465D297}"/>
                  </a:ext>
                </a:extLst>
              </p:cNvPr>
              <p:cNvSpPr txBox="1">
                <a:spLocks noRot="1" noChangeAspect="1" noMove="1" noResize="1" noEditPoints="1" noAdjustHandles="1" noChangeArrowheads="1" noChangeShapeType="1" noTextEdit="1"/>
              </p:cNvSpPr>
              <p:nvPr/>
            </p:nvSpPr>
            <p:spPr>
              <a:xfrm>
                <a:off x="0" y="1756391"/>
                <a:ext cx="7199695" cy="14826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DE8F863-2361-4BB8-8A68-47E99B6BD9BD}"/>
                  </a:ext>
                </a:extLst>
              </p:cNvPr>
              <p:cNvSpPr txBox="1"/>
              <p:nvPr/>
            </p:nvSpPr>
            <p:spPr>
              <a:xfrm>
                <a:off x="-210152" y="3239041"/>
                <a:ext cx="5383731" cy="470000"/>
              </a:xfrm>
              <a:prstGeom prst="rect">
                <a:avLst/>
              </a:prstGeom>
              <a:noFill/>
            </p:spPr>
            <p:txBody>
              <a:bodyPr wrap="square" rtlCol="0">
                <a:spAutoFit/>
              </a:bodyPr>
              <a:lstStyle/>
              <a:p>
                <a:pPr lvl="0" algn="just"/>
                <a14:m>
                  <m:oMathPara xmlns:m="http://schemas.openxmlformats.org/officeDocument/2006/math">
                    <m:oMathParaPr>
                      <m:jc m:val="centerGroup"/>
                    </m:oMathParaPr>
                    <m:oMath xmlns:m="http://schemas.openxmlformats.org/officeDocument/2006/math">
                      <m:r>
                        <a:rPr lang="zh-CN" altLang="zh-CN" sz="2400" i="1" kern="100">
                          <a:solidFill>
                            <a:srgbClr val="000000"/>
                          </a:solidFill>
                          <a:latin typeface="Cambria Math" panose="02040503050406030204" pitchFamily="18" charset="0"/>
                          <a:ea typeface="+mj-ea"/>
                          <a:cs typeface="Times New Roman" panose="02020603050405020304" pitchFamily="18" charset="0"/>
                        </a:rPr>
                        <m:t>又</m:t>
                      </m:r>
                      <m:r>
                        <a:rPr lang="en-US" altLang="zh-CN" sz="2400" i="1" kern="100">
                          <a:solidFill>
                            <a:srgbClr val="000000"/>
                          </a:solidFill>
                          <a:latin typeface="Cambria Math" panose="02040503050406030204" pitchFamily="18" charset="0"/>
                          <a:ea typeface="+mj-ea"/>
                          <a:cs typeface="Times New Roman" panose="02020603050405020304" pitchFamily="18" charset="0"/>
                        </a:rPr>
                        <m:t>∵</m:t>
                      </m:r>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r>
                        <a:rPr lang="en-US" altLang="zh-CN" sz="2400" i="1" kern="100">
                          <a:solidFill>
                            <a:srgbClr val="000000"/>
                          </a:solidFill>
                          <a:latin typeface="Cambria Math" panose="02040503050406030204" pitchFamily="18" charset="0"/>
                          <a:ea typeface="+mj-ea"/>
                          <a:cs typeface="Times New Roman" panose="02020603050405020304" pitchFamily="18" charset="0"/>
                        </a:rPr>
                        <m:t>∈</m:t>
                      </m:r>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0,1</m:t>
                          </m:r>
                        </m:e>
                      </m:d>
                      <m:r>
                        <a:rPr lang="en-US" altLang="zh-CN" sz="2400" i="1" kern="100">
                          <a:solidFill>
                            <a:srgbClr val="000000"/>
                          </a:solidFill>
                          <a:latin typeface="Cambria Math" panose="02040503050406030204" pitchFamily="18" charset="0"/>
                          <a:ea typeface="+mj-ea"/>
                          <a:cs typeface="Times New Roman" panose="02020603050405020304" pitchFamily="18" charset="0"/>
                        </a:rPr>
                        <m:t>,</m:t>
                      </m:r>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1−</m:t>
                              </m:r>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d>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m:t>
                      </m:r>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2</m:t>
                          </m:r>
                        </m:sup>
                      </m:sSup>
                      <m:r>
                        <a:rPr lang="en-US" altLang="zh-CN" sz="2400" i="1" kern="100">
                          <a:solidFill>
                            <a:srgbClr val="000000"/>
                          </a:solidFill>
                          <a:latin typeface="Cambria Math" panose="02040503050406030204" pitchFamily="18" charset="0"/>
                          <a:ea typeface="+mj-ea"/>
                          <a:cs typeface="Times New Roman" panose="02020603050405020304" pitchFamily="18" charset="0"/>
                        </a:rPr>
                        <m:t>≤1</m:t>
                      </m:r>
                    </m:oMath>
                  </m:oMathPara>
                </a14:m>
                <a:endParaRPr lang="zh-CN" altLang="zh-CN" sz="2400" kern="100" dirty="0">
                  <a:solidFill>
                    <a:srgbClr val="000000"/>
                  </a:solidFill>
                  <a:latin typeface="+mj-ea"/>
                  <a:ea typeface="+mj-ea"/>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7DE8F863-2361-4BB8-8A68-47E99B6BD9BD}"/>
                  </a:ext>
                </a:extLst>
              </p:cNvPr>
              <p:cNvSpPr txBox="1">
                <a:spLocks noRot="1" noChangeAspect="1" noMove="1" noResize="1" noEditPoints="1" noAdjustHandles="1" noChangeArrowheads="1" noChangeShapeType="1" noTextEdit="1"/>
              </p:cNvSpPr>
              <p:nvPr/>
            </p:nvSpPr>
            <p:spPr>
              <a:xfrm>
                <a:off x="-210152" y="3239041"/>
                <a:ext cx="5383731" cy="470000"/>
              </a:xfrm>
              <a:prstGeom prst="rect">
                <a:avLst/>
              </a:prstGeom>
              <a:blipFill>
                <a:blip r:embed="rId5"/>
                <a:stretch>
                  <a:fillRect b="-10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862899-AE4A-44A0-9CC4-15357D60C684}"/>
                  </a:ext>
                </a:extLst>
              </p:cNvPr>
              <p:cNvSpPr txBox="1"/>
              <p:nvPr/>
            </p:nvSpPr>
            <p:spPr>
              <a:xfrm>
                <a:off x="8489482" y="356135"/>
                <a:ext cx="26373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kern="100" smtClean="0">
                              <a:solidFill>
                                <a:srgbClr val="FF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FF0000"/>
                              </a:solidFill>
                              <a:latin typeface="Cambria Math" panose="02040503050406030204" pitchFamily="18" charset="0"/>
                              <a:ea typeface="+mj-ea"/>
                              <a:cs typeface="Times New Roman" panose="02020603050405020304" pitchFamily="18" charset="0"/>
                            </a:rPr>
                            <m:t>𝑓</m:t>
                          </m:r>
                          <m:d>
                            <m:d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FF0000"/>
                                  </a:solidFill>
                                  <a:latin typeface="Cambria Math" panose="02040503050406030204" pitchFamily="18" charset="0"/>
                                  <a:ea typeface="+mj-ea"/>
                                  <a:cs typeface="Times New Roman" panose="02020603050405020304" pitchFamily="18" charset="0"/>
                                </a:rPr>
                                <m:t>𝑥</m:t>
                              </m:r>
                            </m:e>
                          </m:d>
                        </m:e>
                      </m:d>
                      <m:r>
                        <a:rPr lang="en-US" altLang="zh-CN" sz="2400" i="1" kern="100">
                          <a:solidFill>
                            <a:srgbClr val="FF0000"/>
                          </a:solidFill>
                          <a:latin typeface="Cambria Math" panose="02040503050406030204" pitchFamily="18" charset="0"/>
                          <a:ea typeface="+mj-ea"/>
                          <a:cs typeface="Times New Roman" panose="02020603050405020304" pitchFamily="18" charset="0"/>
                        </a:rPr>
                        <m:t>≤</m:t>
                      </m:r>
                      <m:r>
                        <a:rPr lang="en-US" altLang="zh-CN" sz="2400" i="1" kern="100">
                          <a:solidFill>
                            <a:srgbClr val="FF0000"/>
                          </a:solidFill>
                          <a:latin typeface="Cambria Math" panose="02040503050406030204" pitchFamily="18" charset="0"/>
                          <a:ea typeface="+mj-ea"/>
                          <a:cs typeface="Times New Roman" panose="02020603050405020304" pitchFamily="18" charset="0"/>
                        </a:rPr>
                        <m:t>𝑎</m:t>
                      </m:r>
                    </m:oMath>
                  </m:oMathPara>
                </a14:m>
                <a:endParaRPr lang="zh-CN" altLang="en-US" dirty="0">
                  <a:solidFill>
                    <a:srgbClr val="FF0000"/>
                  </a:solidFill>
                  <a:latin typeface="+mj-ea"/>
                  <a:ea typeface="+mj-ea"/>
                </a:endParaRPr>
              </a:p>
            </p:txBody>
          </p:sp>
        </mc:Choice>
        <mc:Fallback xmlns="">
          <p:sp>
            <p:nvSpPr>
              <p:cNvPr id="11" name="文本框 10">
                <a:extLst>
                  <a:ext uri="{FF2B5EF4-FFF2-40B4-BE49-F238E27FC236}">
                    <a16:creationId xmlns:a16="http://schemas.microsoft.com/office/drawing/2014/main" id="{FB862899-AE4A-44A0-9CC4-15357D60C684}"/>
                  </a:ext>
                </a:extLst>
              </p:cNvPr>
              <p:cNvSpPr txBox="1">
                <a:spLocks noRot="1" noChangeAspect="1" noMove="1" noResize="1" noEditPoints="1" noAdjustHandles="1" noChangeArrowheads="1" noChangeShapeType="1" noTextEdit="1"/>
              </p:cNvSpPr>
              <p:nvPr/>
            </p:nvSpPr>
            <p:spPr>
              <a:xfrm>
                <a:off x="8489482" y="356135"/>
                <a:ext cx="2637322" cy="461665"/>
              </a:xfrm>
              <a:prstGeom prst="rect">
                <a:avLst/>
              </a:prstGeom>
              <a:blipFill>
                <a:blip r:embed="rId6"/>
                <a:stretch>
                  <a:fillRect b="-17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C78AA97-70BC-4338-A84D-382941BC0408}"/>
                  </a:ext>
                </a:extLst>
              </p:cNvPr>
              <p:cNvSpPr txBox="1"/>
              <p:nvPr/>
            </p:nvSpPr>
            <p:spPr>
              <a:xfrm>
                <a:off x="8783053" y="1083349"/>
                <a:ext cx="2281187" cy="520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sz="2400" i="1" kern="100" smtClean="0">
                              <a:solidFill>
                                <a:srgbClr val="FF0000"/>
                              </a:solidFill>
                              <a:latin typeface="Cambria Math" panose="02040503050406030204" pitchFamily="18" charset="0"/>
                              <a:ea typeface="+mj-ea"/>
                              <a:cs typeface="Times New Roman" panose="02020603050405020304" pitchFamily="18" charset="0"/>
                            </a:rPr>
                          </m:ctrlPr>
                        </m:dPr>
                        <m:e>
                          <m:sSup>
                            <m:sSup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FF0000"/>
                                  </a:solidFill>
                                  <a:latin typeface="Cambria Math" panose="02040503050406030204" pitchFamily="18" charset="0"/>
                                  <a:ea typeface="+mj-ea"/>
                                  <a:cs typeface="Times New Roman" panose="02020603050405020304" pitchFamily="18" charset="0"/>
                                </a:rPr>
                                <m:t>𝑓</m:t>
                              </m:r>
                            </m:e>
                            <m:sup>
                              <m:r>
                                <a:rPr lang="en-US" altLang="zh-CN" sz="2400" i="1" kern="100">
                                  <a:solidFill>
                                    <a:srgbClr val="FF0000"/>
                                  </a:solidFill>
                                  <a:latin typeface="Cambria Math" panose="02040503050406030204" pitchFamily="18" charset="0"/>
                                  <a:ea typeface="+mj-ea"/>
                                  <a:cs typeface="Times New Roman" panose="02020603050405020304" pitchFamily="18" charset="0"/>
                                </a:rPr>
                                <m:t>′′</m:t>
                              </m:r>
                            </m:sup>
                          </m:sSup>
                          <m:d>
                            <m:d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FF0000"/>
                                  </a:solidFill>
                                  <a:latin typeface="Cambria Math" panose="02040503050406030204" pitchFamily="18" charset="0"/>
                                  <a:ea typeface="+mj-ea"/>
                                  <a:cs typeface="Times New Roman" panose="02020603050405020304" pitchFamily="18" charset="0"/>
                                </a:rPr>
                                <m:t>𝑥</m:t>
                              </m:r>
                            </m:e>
                          </m:d>
                        </m:e>
                      </m:d>
                      <m:r>
                        <a:rPr lang="en-US" altLang="zh-CN" sz="2400" i="1" kern="100">
                          <a:solidFill>
                            <a:srgbClr val="FF0000"/>
                          </a:solidFill>
                          <a:latin typeface="Cambria Math" panose="02040503050406030204" pitchFamily="18" charset="0"/>
                          <a:ea typeface="+mj-ea"/>
                          <a:cs typeface="Times New Roman" panose="02020603050405020304" pitchFamily="18" charset="0"/>
                        </a:rPr>
                        <m:t>≤</m:t>
                      </m:r>
                      <m:r>
                        <a:rPr lang="en-US" altLang="zh-CN" sz="2400" i="1" kern="100">
                          <a:solidFill>
                            <a:srgbClr val="FF0000"/>
                          </a:solidFill>
                          <a:latin typeface="Cambria Math" panose="02040503050406030204" pitchFamily="18" charset="0"/>
                          <a:ea typeface="+mj-ea"/>
                          <a:cs typeface="Times New Roman" panose="02020603050405020304" pitchFamily="18" charset="0"/>
                        </a:rPr>
                        <m:t>𝑏</m:t>
                      </m:r>
                    </m:oMath>
                  </m:oMathPara>
                </a14:m>
                <a:endParaRPr lang="zh-CN" altLang="en-US" dirty="0">
                  <a:solidFill>
                    <a:srgbClr val="FF0000"/>
                  </a:solidFill>
                  <a:latin typeface="+mj-ea"/>
                  <a:ea typeface="+mj-ea"/>
                </a:endParaRPr>
              </a:p>
            </p:txBody>
          </p:sp>
        </mc:Choice>
        <mc:Fallback xmlns="">
          <p:sp>
            <p:nvSpPr>
              <p:cNvPr id="12" name="文本框 11">
                <a:extLst>
                  <a:ext uri="{FF2B5EF4-FFF2-40B4-BE49-F238E27FC236}">
                    <a16:creationId xmlns:a16="http://schemas.microsoft.com/office/drawing/2014/main" id="{9C78AA97-70BC-4338-A84D-382941BC0408}"/>
                  </a:ext>
                </a:extLst>
              </p:cNvPr>
              <p:cNvSpPr txBox="1">
                <a:spLocks noRot="1" noChangeAspect="1" noMove="1" noResize="1" noEditPoints="1" noAdjustHandles="1" noChangeArrowheads="1" noChangeShapeType="1" noTextEdit="1"/>
              </p:cNvSpPr>
              <p:nvPr/>
            </p:nvSpPr>
            <p:spPr>
              <a:xfrm>
                <a:off x="8783053" y="1083349"/>
                <a:ext cx="2281187" cy="5201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20992A3-DEA6-48B8-966E-87380F7F660D}"/>
                  </a:ext>
                </a:extLst>
              </p:cNvPr>
              <p:cNvSpPr txBox="1"/>
              <p:nvPr/>
            </p:nvSpPr>
            <p:spPr>
              <a:xfrm>
                <a:off x="8715676" y="1869040"/>
                <a:ext cx="2820202" cy="791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m:t>
                      </m:r>
                      <m:sSup>
                        <m:sSup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FF0000"/>
                              </a:solidFill>
                              <a:latin typeface="Cambria Math" panose="02040503050406030204" pitchFamily="18" charset="0"/>
                              <a:ea typeface="+mj-ea"/>
                              <a:cs typeface="Times New Roman" panose="02020603050405020304" pitchFamily="18" charset="0"/>
                            </a:rPr>
                            <m:t>𝑓</m:t>
                          </m:r>
                        </m:e>
                        <m:sup>
                          <m:r>
                            <a:rPr lang="en-US" altLang="zh-CN" sz="2400" i="1" kern="100">
                              <a:solidFill>
                                <a:srgbClr val="FF0000"/>
                              </a:solidFill>
                              <a:latin typeface="Cambria Math" panose="02040503050406030204" pitchFamily="18" charset="0"/>
                              <a:ea typeface="+mj-ea"/>
                              <a:cs typeface="Times New Roman" panose="02020603050405020304" pitchFamily="18" charset="0"/>
                            </a:rPr>
                            <m:t>′</m:t>
                          </m:r>
                        </m:sup>
                      </m:sSup>
                      <m:d>
                        <m:d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FF0000"/>
                              </a:solidFill>
                              <a:latin typeface="Cambria Math" panose="02040503050406030204" pitchFamily="18" charset="0"/>
                              <a:ea typeface="+mj-ea"/>
                              <a:cs typeface="Times New Roman" panose="02020603050405020304" pitchFamily="18" charset="0"/>
                            </a:rPr>
                            <m:t>𝑐</m:t>
                          </m:r>
                        </m:e>
                      </m:d>
                      <m:r>
                        <a:rPr lang="en-US" altLang="zh-CN" sz="2400" i="1" kern="100">
                          <a:solidFill>
                            <a:srgbClr val="FF0000"/>
                          </a:solidFill>
                          <a:latin typeface="Cambria Math" panose="02040503050406030204" pitchFamily="18" charset="0"/>
                          <a:ea typeface="+mj-ea"/>
                          <a:cs typeface="Times New Roman" panose="02020603050405020304" pitchFamily="18" charset="0"/>
                        </a:rPr>
                        <m:t>|≤2</m:t>
                      </m:r>
                      <m:r>
                        <a:rPr lang="en-US" altLang="zh-CN" sz="2400" i="1" kern="100">
                          <a:solidFill>
                            <a:srgbClr val="FF0000"/>
                          </a:solidFill>
                          <a:latin typeface="Cambria Math" panose="02040503050406030204" pitchFamily="18" charset="0"/>
                          <a:ea typeface="+mj-ea"/>
                          <a:cs typeface="Times New Roman" panose="02020603050405020304" pitchFamily="18" charset="0"/>
                        </a:rPr>
                        <m:t>𝑎</m:t>
                      </m:r>
                      <m:r>
                        <a:rPr lang="en-US" altLang="zh-CN" sz="2400" i="1" kern="100">
                          <a:solidFill>
                            <a:srgbClr val="FF0000"/>
                          </a:solidFill>
                          <a:latin typeface="Cambria Math" panose="02040503050406030204" pitchFamily="18" charset="0"/>
                          <a:ea typeface="+mj-ea"/>
                          <a:cs typeface="Times New Roman" panose="02020603050405020304" pitchFamily="18" charset="0"/>
                        </a:rPr>
                        <m:t>+</m:t>
                      </m:r>
                      <m:f>
                        <m:f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fPr>
                        <m:num>
                          <m:r>
                            <a:rPr lang="en-US" altLang="zh-CN" sz="2400" i="1" kern="100">
                              <a:solidFill>
                                <a:srgbClr val="FF0000"/>
                              </a:solidFill>
                              <a:latin typeface="Cambria Math" panose="02040503050406030204" pitchFamily="18" charset="0"/>
                              <a:ea typeface="+mj-ea"/>
                              <a:cs typeface="Times New Roman" panose="02020603050405020304" pitchFamily="18" charset="0"/>
                            </a:rPr>
                            <m:t>𝑏</m:t>
                          </m:r>
                        </m:num>
                        <m:den>
                          <m:r>
                            <a:rPr lang="en-US" altLang="zh-CN" sz="2400" i="1" kern="100">
                              <a:solidFill>
                                <a:srgbClr val="FF0000"/>
                              </a:solidFill>
                              <a:latin typeface="Cambria Math" panose="02040503050406030204" pitchFamily="18" charset="0"/>
                              <a:ea typeface="+mj-ea"/>
                              <a:cs typeface="Times New Roman" panose="02020603050405020304" pitchFamily="18" charset="0"/>
                            </a:rPr>
                            <m:t>2</m:t>
                          </m:r>
                        </m:den>
                      </m:f>
                    </m:oMath>
                  </m:oMathPara>
                </a14:m>
                <a:endParaRPr lang="zh-CN" altLang="en-US" dirty="0">
                  <a:latin typeface="+mj-ea"/>
                  <a:ea typeface="+mj-ea"/>
                </a:endParaRPr>
              </a:p>
            </p:txBody>
          </p:sp>
        </mc:Choice>
        <mc:Fallback xmlns="">
          <p:sp>
            <p:nvSpPr>
              <p:cNvPr id="13" name="文本框 12">
                <a:extLst>
                  <a:ext uri="{FF2B5EF4-FFF2-40B4-BE49-F238E27FC236}">
                    <a16:creationId xmlns:a16="http://schemas.microsoft.com/office/drawing/2014/main" id="{420992A3-DEA6-48B8-966E-87380F7F660D}"/>
                  </a:ext>
                </a:extLst>
              </p:cNvPr>
              <p:cNvSpPr txBox="1">
                <a:spLocks noRot="1" noChangeAspect="1" noMove="1" noResize="1" noEditPoints="1" noAdjustHandles="1" noChangeArrowheads="1" noChangeShapeType="1" noTextEdit="1"/>
              </p:cNvSpPr>
              <p:nvPr/>
            </p:nvSpPr>
            <p:spPr>
              <a:xfrm>
                <a:off x="8715676" y="1869040"/>
                <a:ext cx="2820202" cy="7911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833C2AA-DD49-48AB-997B-76710A7253AA}"/>
                  </a:ext>
                </a:extLst>
              </p:cNvPr>
              <p:cNvSpPr txBox="1"/>
              <p:nvPr/>
            </p:nvSpPr>
            <p:spPr>
              <a:xfrm>
                <a:off x="308008" y="4047858"/>
                <a:ext cx="7084193" cy="1160511"/>
              </a:xfrm>
              <a:prstGeom prst="rect">
                <a:avLst/>
              </a:prstGeom>
              <a:noFill/>
            </p:spPr>
            <p:txBody>
              <a:bodyPr wrap="square" rtlCol="0">
                <a:spAutoFit/>
              </a:bodyPr>
              <a:lstStyle/>
              <a:p>
                <a:pPr algn="just">
                  <a:spcAft>
                    <a:spcPts val="0"/>
                  </a:spcAft>
                </a:pPr>
                <a:r>
                  <a:rPr lang="zh-CN" altLang="zh-CN" sz="2400" i="1" kern="100" dirty="0">
                    <a:latin typeface="+mj-ea"/>
                    <a:ea typeface="+mj-ea"/>
                    <a:cs typeface="Times New Roman" panose="02020603050405020304" pitchFamily="18" charset="0"/>
                  </a:rPr>
                  <a:t>故</a:t>
                </a:r>
                <a:endParaRPr lang="zh-CN" altLang="zh-CN" sz="2400" kern="100" dirty="0">
                  <a:latin typeface="+mj-ea"/>
                  <a:ea typeface="+mj-ea"/>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p>
                        <m:sSup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mj-ea"/>
                              <a:cs typeface="Times New Roman" panose="02020603050405020304" pitchFamily="18" charset="0"/>
                            </a:rPr>
                            <m:t>|</m:t>
                          </m:r>
                          <m:r>
                            <a:rPr lang="en-US" altLang="zh-CN" sz="2400" i="1" kern="100">
                              <a:solidFill>
                                <a:srgbClr val="000000"/>
                              </a:solidFill>
                              <a:latin typeface="Cambria Math" panose="02040503050406030204" pitchFamily="18" charset="0"/>
                              <a:ea typeface="+mj-ea"/>
                              <a:cs typeface="Times New Roman" panose="02020603050405020304" pitchFamily="18" charset="0"/>
                            </a:rPr>
                            <m:t>𝑓</m:t>
                          </m:r>
                        </m:e>
                        <m:sup>
                          <m:r>
                            <a:rPr lang="en-US" altLang="zh-CN" sz="2400" i="1" kern="100">
                              <a:solidFill>
                                <a:srgbClr val="000000"/>
                              </a:solidFill>
                              <a:latin typeface="Cambria Math" panose="02040503050406030204" pitchFamily="18" charset="0"/>
                              <a:ea typeface="+mj-ea"/>
                              <a:cs typeface="Times New Roman" panose="02020603050405020304" pitchFamily="18" charset="0"/>
                            </a:rPr>
                            <m:t>′</m:t>
                          </m:r>
                        </m:sup>
                      </m:sSup>
                      <m:d>
                        <m:d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000000"/>
                              </a:solidFill>
                              <a:latin typeface="Cambria Math" panose="02040503050406030204" pitchFamily="18" charset="0"/>
                              <a:ea typeface="+mj-ea"/>
                              <a:cs typeface="Times New Roman" panose="02020603050405020304" pitchFamily="18" charset="0"/>
                            </a:rPr>
                            <m:t>𝑐</m:t>
                          </m:r>
                        </m:e>
                      </m:d>
                      <m:r>
                        <a:rPr lang="en-US" altLang="zh-CN" sz="2400" i="1" kern="100">
                          <a:solidFill>
                            <a:srgbClr val="000000"/>
                          </a:solidFill>
                          <a:latin typeface="Cambria Math" panose="02040503050406030204" pitchFamily="18" charset="0"/>
                          <a:ea typeface="+mj-ea"/>
                          <a:cs typeface="Times New Roman" panose="02020603050405020304" pitchFamily="18" charset="0"/>
                        </a:rPr>
                        <m:t>|</m:t>
                      </m:r>
                      <m:r>
                        <a:rPr lang="zh-CN" altLang="zh-CN" sz="2400" i="1" kern="100">
                          <a:solidFill>
                            <a:srgbClr val="000000"/>
                          </a:solidFill>
                          <a:latin typeface="Cambria Math" panose="02040503050406030204" pitchFamily="18" charset="0"/>
                          <a:ea typeface="+mj-ea"/>
                          <a:cs typeface="Times New Roman" panose="02020603050405020304" pitchFamily="18" charset="0"/>
                        </a:rPr>
                        <m:t>≤</m:t>
                      </m:r>
                      <m:r>
                        <a:rPr lang="en-US" altLang="zh-CN" sz="2400" i="1" kern="100">
                          <a:solidFill>
                            <a:srgbClr val="000000"/>
                          </a:solidFill>
                          <a:latin typeface="Cambria Math" panose="02040503050406030204" pitchFamily="18" charset="0"/>
                          <a:ea typeface="+mj-ea"/>
                          <a:cs typeface="Times New Roman" panose="02020603050405020304" pitchFamily="18" charset="0"/>
                        </a:rPr>
                        <m:t>2</m:t>
                      </m:r>
                      <m:r>
                        <a:rPr lang="en-US" altLang="zh-CN" sz="2400" i="1" kern="100">
                          <a:solidFill>
                            <a:srgbClr val="000000"/>
                          </a:solidFill>
                          <a:latin typeface="Cambria Math" panose="02040503050406030204" pitchFamily="18" charset="0"/>
                          <a:ea typeface="+mj-ea"/>
                          <a:cs typeface="Times New Roman" panose="02020603050405020304" pitchFamily="18" charset="0"/>
                        </a:rPr>
                        <m:t>𝑎</m:t>
                      </m:r>
                      <m:r>
                        <a:rPr lang="en-US" altLang="zh-CN" sz="2400" i="1" kern="100">
                          <a:solidFill>
                            <a:srgbClr val="000000"/>
                          </a:solidFill>
                          <a:latin typeface="Cambria Math" panose="02040503050406030204" pitchFamily="18" charset="0"/>
                          <a:ea typeface="+mj-ea"/>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mj-ea"/>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mj-ea"/>
                              <a:cs typeface="Times New Roman" panose="02020603050405020304" pitchFamily="18" charset="0"/>
                            </a:rPr>
                            <m:t>𝑏</m:t>
                          </m:r>
                        </m:num>
                        <m:den>
                          <m:r>
                            <a:rPr lang="en-US" altLang="zh-CN" sz="2400" i="1" kern="100">
                              <a:solidFill>
                                <a:srgbClr val="000000"/>
                              </a:solidFill>
                              <a:latin typeface="Cambria Math" panose="02040503050406030204" pitchFamily="18" charset="0"/>
                              <a:ea typeface="+mj-ea"/>
                              <a:cs typeface="Times New Roman" panose="02020603050405020304" pitchFamily="18" charset="0"/>
                            </a:rPr>
                            <m:t>2</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6833C2AA-DD49-48AB-997B-76710A7253AA}"/>
                  </a:ext>
                </a:extLst>
              </p:cNvPr>
              <p:cNvSpPr txBox="1">
                <a:spLocks noRot="1" noChangeAspect="1" noMove="1" noResize="1" noEditPoints="1" noAdjustHandles="1" noChangeArrowheads="1" noChangeShapeType="1" noTextEdit="1"/>
              </p:cNvSpPr>
              <p:nvPr/>
            </p:nvSpPr>
            <p:spPr>
              <a:xfrm>
                <a:off x="308008" y="4047858"/>
                <a:ext cx="7084193" cy="1160511"/>
              </a:xfrm>
              <a:prstGeom prst="rect">
                <a:avLst/>
              </a:prstGeom>
              <a:blipFill>
                <a:blip r:embed="rId9"/>
                <a:stretch>
                  <a:fillRect l="-1377" t="-4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E5CF687-63EE-4A17-AD95-68BE37EC34ED}"/>
                  </a:ext>
                </a:extLst>
              </p:cNvPr>
              <p:cNvSpPr txBox="1"/>
              <p:nvPr/>
            </p:nvSpPr>
            <p:spPr>
              <a:xfrm>
                <a:off x="9201752" y="2935705"/>
                <a:ext cx="14726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kern="100" smtClean="0">
                          <a:solidFill>
                            <a:srgbClr val="FF0000"/>
                          </a:solidFill>
                          <a:latin typeface="Cambria Math" panose="02040503050406030204" pitchFamily="18" charset="0"/>
                          <a:ea typeface="+mj-ea"/>
                          <a:cs typeface="Times New Roman" panose="02020603050405020304" pitchFamily="18" charset="0"/>
                        </a:rPr>
                        <m:t>𝑐</m:t>
                      </m:r>
                      <m:r>
                        <a:rPr lang="en-US" altLang="zh-CN" sz="2400" i="1" kern="100" smtClean="0">
                          <a:solidFill>
                            <a:srgbClr val="FF0000"/>
                          </a:solidFill>
                          <a:latin typeface="Cambria Math" panose="02040503050406030204" pitchFamily="18" charset="0"/>
                          <a:ea typeface="+mj-ea"/>
                          <a:cs typeface="Times New Roman" panose="02020603050405020304" pitchFamily="18" charset="0"/>
                        </a:rPr>
                        <m:t>∈</m:t>
                      </m:r>
                      <m:d>
                        <m:dPr>
                          <m:ctrlPr>
                            <a:rPr lang="zh-CN" altLang="zh-CN" sz="2400" i="1" kern="100">
                              <a:solidFill>
                                <a:srgbClr val="FF0000"/>
                              </a:solidFill>
                              <a:latin typeface="Cambria Math" panose="02040503050406030204" pitchFamily="18" charset="0"/>
                              <a:ea typeface="+mj-ea"/>
                              <a:cs typeface="Times New Roman" panose="02020603050405020304" pitchFamily="18" charset="0"/>
                            </a:rPr>
                          </m:ctrlPr>
                        </m:dPr>
                        <m:e>
                          <m:r>
                            <a:rPr lang="en-US" altLang="zh-CN" sz="2400" i="1" kern="100">
                              <a:solidFill>
                                <a:srgbClr val="FF0000"/>
                              </a:solidFill>
                              <a:latin typeface="Cambria Math" panose="02040503050406030204" pitchFamily="18" charset="0"/>
                              <a:ea typeface="+mj-ea"/>
                              <a:cs typeface="Times New Roman" panose="02020603050405020304" pitchFamily="18" charset="0"/>
                            </a:rPr>
                            <m:t>0,1</m:t>
                          </m:r>
                        </m:e>
                      </m:d>
                    </m:oMath>
                  </m:oMathPara>
                </a14:m>
                <a:endParaRPr lang="zh-CN" altLang="en-US" dirty="0">
                  <a:latin typeface="+mj-ea"/>
                  <a:ea typeface="+mj-ea"/>
                </a:endParaRPr>
              </a:p>
            </p:txBody>
          </p:sp>
        </mc:Choice>
        <mc:Fallback xmlns="">
          <p:sp>
            <p:nvSpPr>
              <p:cNvPr id="15" name="文本框 14">
                <a:extLst>
                  <a:ext uri="{FF2B5EF4-FFF2-40B4-BE49-F238E27FC236}">
                    <a16:creationId xmlns:a16="http://schemas.microsoft.com/office/drawing/2014/main" id="{BE5CF687-63EE-4A17-AD95-68BE37EC34ED}"/>
                  </a:ext>
                </a:extLst>
              </p:cNvPr>
              <p:cNvSpPr txBox="1">
                <a:spLocks noRot="1" noChangeAspect="1" noMove="1" noResize="1" noEditPoints="1" noAdjustHandles="1" noChangeArrowheads="1" noChangeShapeType="1" noTextEdit="1"/>
              </p:cNvSpPr>
              <p:nvPr/>
            </p:nvSpPr>
            <p:spPr>
              <a:xfrm>
                <a:off x="9201752" y="2935705"/>
                <a:ext cx="1472665" cy="46166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350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arn(inVertic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nodeType="with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barn(inVertical)">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barn(inVertical)">
                                      <p:cBhvr>
                                        <p:cTn id="46" dur="500"/>
                                        <p:tgtEl>
                                          <p:spTgt spid="14">
                                            <p:txEl>
                                              <p:pRg st="0" end="0"/>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14">
                                            <p:txEl>
                                              <p:pRg st="1" end="1"/>
                                            </p:txEl>
                                          </p:spTgt>
                                        </p:tgtEl>
                                        <p:attrNameLst>
                                          <p:attrName>style.visibility</p:attrName>
                                        </p:attrNameLst>
                                      </p:cBhvr>
                                      <p:to>
                                        <p:strVal val="visible"/>
                                      </p:to>
                                    </p:set>
                                    <p:animEffect transition="in" filter="barn(inVertical)">
                                      <p:cBhvr>
                                        <p:cTn id="4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4594"/>
            <a:ext cx="4181586" cy="798785"/>
          </a:xfrm>
        </p:spPr>
        <p:txBody>
          <a:bodyPr>
            <a:noAutofit/>
          </a:bodyPr>
          <a:lstStyle/>
          <a:p>
            <a:r>
              <a:rPr lang="zh-CN" altLang="en-US" sz="4000" dirty="0">
                <a:latin typeface="+mj-ea"/>
                <a:ea typeface="+mj-ea"/>
              </a:rPr>
              <a:t>定点展开相减法</a:t>
            </a:r>
          </a:p>
        </p:txBody>
      </p:sp>
      <p:sp>
        <p:nvSpPr>
          <p:cNvPr id="7" name="文本框 6"/>
          <p:cNvSpPr txBox="1"/>
          <p:nvPr/>
        </p:nvSpPr>
        <p:spPr>
          <a:xfrm>
            <a:off x="67377" y="5515373"/>
            <a:ext cx="10689021"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0000"/>
                </a:solidFill>
                <a:effectLst/>
                <a:uLnTx/>
                <a:uFillTx/>
                <a:latin typeface="+mj-ea"/>
                <a:ea typeface="汉仪乐喵体W"/>
                <a:cs typeface="+mn-cs"/>
              </a:rPr>
              <a:t>定点展开原则：除选择的定点外，将其他数能代入在该处展开的式子使结果比较对称：</a:t>
            </a:r>
            <a:endParaRPr kumimoji="0" lang="en-US" altLang="zh-CN" sz="3200" b="0" i="0" u="none" strike="noStrike" kern="1200" cap="none" spc="0" normalizeH="0" baseline="0" noProof="0" dirty="0">
              <a:ln>
                <a:noFill/>
              </a:ln>
              <a:solidFill>
                <a:srgbClr val="FF0000"/>
              </a:solidFill>
              <a:effectLst/>
              <a:uLnTx/>
              <a:uFillTx/>
              <a:latin typeface="+mj-ea"/>
              <a:ea typeface="汉仪乐喵体W"/>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ea typeface="幼圆"/>
              <a:cs typeface="+mn-cs"/>
            </a:endParaRP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ea typeface="幼圆"/>
              <a:cs typeface="+mn-cs"/>
            </a:endParaRPr>
          </a:p>
        </p:txBody>
      </p:sp>
      <p:sp>
        <p:nvSpPr>
          <p:cNvPr id="3" name="文本框 2"/>
          <p:cNvSpPr txBox="1"/>
          <p:nvPr/>
        </p:nvSpPr>
        <p:spPr>
          <a:xfrm>
            <a:off x="134754" y="987972"/>
            <a:ext cx="9644513"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、高阶（二阶及二阶以上）导数存在是提示使用泰勒公式的最明显特征之一；</a:t>
            </a:r>
            <a:endPar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4" name="文本框 3"/>
          <p:cNvSpPr txBox="1"/>
          <p:nvPr/>
        </p:nvSpPr>
        <p:spPr>
          <a:xfrm>
            <a:off x="134754" y="2065190"/>
            <a:ext cx="11742821"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、找一个函数</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f</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x),</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观察题目结论，定好一个展开点</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a,</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然后写出</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a</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处的泰勒展开式；或两个展开点</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然后写出</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处的泰勒展开式（一般比已知阶数低一阶，同阶的用拉格朗日余项，即</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表示）；</a:t>
            </a:r>
            <a:endPar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5" name="文本框 4"/>
          <p:cNvSpPr txBox="1"/>
          <p:nvPr/>
        </p:nvSpPr>
        <p:spPr>
          <a:xfrm>
            <a:off x="67377" y="4095004"/>
            <a:ext cx="12329962"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、将已知函数值（或端点值）代入展开式并相加减，得到一个式子后进行放缩变化（结论是否带绝对值是个重要判断），即借用</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的范围证明出不等式。</a:t>
            </a:r>
            <a:endPar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endParaRPr>
          </a:p>
        </p:txBody>
      </p:sp>
    </p:spTree>
    <p:extLst>
      <p:ext uri="{BB962C8B-B14F-4D97-AF65-F5344CB8AC3E}">
        <p14:creationId xmlns:p14="http://schemas.microsoft.com/office/powerpoint/2010/main" val="13731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P spid="4"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7FA3D8E-005E-43C9-89AF-B3B859F32163}"/>
                  </a:ext>
                </a:extLst>
              </p:cNvPr>
              <p:cNvSpPr txBox="1"/>
              <p:nvPr/>
            </p:nvSpPr>
            <p:spPr>
              <a:xfrm>
                <a:off x="0" y="0"/>
                <a:ext cx="9442383" cy="949555"/>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zh-CN" altLang="zh-CN" i="1" kern="100" smtClean="0">
                          <a:latin typeface="Cambria Math" panose="02040503050406030204" pitchFamily="18" charset="0"/>
                          <a:ea typeface="+mj-ea"/>
                          <a:cs typeface="Times New Roman" panose="02020603050405020304" pitchFamily="18" charset="0"/>
                        </a:rPr>
                        <m:t>证明：若函数</m:t>
                      </m:r>
                      <m:r>
                        <a:rPr lang="en-US" altLang="zh-CN" i="1" kern="100">
                          <a:latin typeface="Cambria Math" panose="02040503050406030204" pitchFamily="18" charset="0"/>
                          <a:ea typeface="+mj-ea"/>
                          <a:cs typeface="Times New Roman" panose="02020603050405020304" pitchFamily="18" charset="0"/>
                        </a:rPr>
                        <m:t>𝑓</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𝑥</m:t>
                          </m:r>
                        </m:e>
                      </m:d>
                      <m:r>
                        <a:rPr lang="zh-CN" altLang="zh-CN" i="1" kern="100">
                          <a:latin typeface="Cambria Math" panose="02040503050406030204" pitchFamily="18" charset="0"/>
                          <a:ea typeface="+mj-ea"/>
                          <a:cs typeface="Times New Roman" panose="02020603050405020304" pitchFamily="18" charset="0"/>
                        </a:rPr>
                        <m:t>在</m:t>
                      </m:r>
                      <m:d>
                        <m:dPr>
                          <m:begChr m:val="["/>
                          <m:endChr m:val="]"/>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𝑏</m:t>
                          </m:r>
                        </m:e>
                      </m:d>
                      <m:r>
                        <a:rPr lang="zh-CN" altLang="zh-CN" i="1" kern="100">
                          <a:latin typeface="Cambria Math" panose="02040503050406030204" pitchFamily="18" charset="0"/>
                          <a:ea typeface="+mj-ea"/>
                          <a:cs typeface="Times New Roman" panose="02020603050405020304" pitchFamily="18" charset="0"/>
                        </a:rPr>
                        <m:t>上存在二阶导数，且</m:t>
                      </m:r>
                    </m:oMath>
                  </m:oMathPara>
                </a14:m>
                <a:endParaRPr lang="en-US" altLang="zh-CN" i="1" kern="100" dirty="0">
                  <a:latin typeface="+mj-ea"/>
                  <a:ea typeface="+mj-ea"/>
                  <a:cs typeface="Times New Roman" panose="02020603050405020304" pitchFamily="18" charset="0"/>
                </a:endParaRPr>
              </a:p>
              <a:p>
                <a:pPr algn="just">
                  <a:spcAft>
                    <a:spcPts val="0"/>
                  </a:spcAft>
                </a:pPr>
                <a14:m>
                  <m:oMathPara xmlns:m="http://schemas.openxmlformats.org/officeDocument/2006/math">
                    <m:oMathParaPr>
                      <m:jc m:val="left"/>
                    </m:oMathParaPr>
                    <m:oMath xmlns:m="http://schemas.openxmlformats.org/officeDocument/2006/math">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𝑓</m:t>
                          </m:r>
                        </m:e>
                        <m:sup>
                          <m:r>
                            <a:rPr lang="en-US" altLang="zh-CN" i="1" kern="100">
                              <a:latin typeface="Cambria Math" panose="02040503050406030204" pitchFamily="18" charset="0"/>
                              <a:ea typeface="+mj-ea"/>
                              <a:cs typeface="Times New Roman" panose="02020603050405020304" pitchFamily="18" charset="0"/>
                            </a:rPr>
                            <m:t>′</m:t>
                          </m:r>
                        </m:sup>
                      </m:sSup>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𝑎</m:t>
                          </m:r>
                        </m:e>
                      </m:d>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𝑓</m:t>
                      </m:r>
                      <m:r>
                        <a:rPr lang="en-US" altLang="zh-CN" i="1" kern="100">
                          <a:latin typeface="Cambria Math" panose="02040503050406030204" pitchFamily="18" charset="0"/>
                          <a:ea typeface="+mj-ea"/>
                          <a:cs typeface="Times New Roman" panose="02020603050405020304" pitchFamily="18" charset="0"/>
                        </a:rPr>
                        <m:t>′</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𝑏</m:t>
                          </m:r>
                        </m:e>
                      </m:d>
                      <m:r>
                        <a:rPr lang="en-US" altLang="zh-CN" i="1" kern="100">
                          <a:latin typeface="Cambria Math" panose="02040503050406030204" pitchFamily="18" charset="0"/>
                          <a:ea typeface="+mj-ea"/>
                          <a:cs typeface="Times New Roman" panose="02020603050405020304" pitchFamily="18" charset="0"/>
                        </a:rPr>
                        <m:t>=0,</m:t>
                      </m:r>
                      <m:r>
                        <a:rPr lang="zh-CN" altLang="zh-CN" i="1" kern="100">
                          <a:latin typeface="Cambria Math" panose="02040503050406030204" pitchFamily="18" charset="0"/>
                          <a:ea typeface="+mj-ea"/>
                          <a:cs typeface="Times New Roman" panose="02020603050405020304" pitchFamily="18" charset="0"/>
                        </a:rPr>
                        <m:t>则在</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𝑏</m:t>
                          </m:r>
                        </m:e>
                      </m:d>
                      <m:r>
                        <a:rPr lang="zh-CN" altLang="zh-CN" i="1" kern="100">
                          <a:latin typeface="Cambria Math" panose="02040503050406030204" pitchFamily="18" charset="0"/>
                          <a:ea typeface="+mj-ea"/>
                          <a:cs typeface="Times New Roman" panose="02020603050405020304" pitchFamily="18" charset="0"/>
                        </a:rPr>
                        <m:t>内存在一点</m:t>
                      </m:r>
                      <m:r>
                        <a:rPr lang="en-US" altLang="zh-CN" i="1" kern="100">
                          <a:latin typeface="Cambria Math" panose="02040503050406030204" pitchFamily="18" charset="0"/>
                          <a:ea typeface="+mj-ea"/>
                          <a:cs typeface="Times New Roman" panose="02020603050405020304" pitchFamily="18" charset="0"/>
                        </a:rPr>
                        <m:t>𝜉</m:t>
                      </m:r>
                      <m:r>
                        <a:rPr lang="en-US" altLang="zh-CN" i="1" kern="100">
                          <a:latin typeface="Cambria Math" panose="02040503050406030204" pitchFamily="18" charset="0"/>
                          <a:ea typeface="+mj-ea"/>
                          <a:cs typeface="Times New Roman" panose="02020603050405020304" pitchFamily="18" charset="0"/>
                        </a:rPr>
                        <m:t>,</m:t>
                      </m:r>
                      <m:r>
                        <a:rPr lang="zh-CN" altLang="zh-CN" i="1" kern="100">
                          <a:latin typeface="Cambria Math" panose="02040503050406030204" pitchFamily="18" charset="0"/>
                          <a:ea typeface="+mj-ea"/>
                          <a:cs typeface="Times New Roman" panose="02020603050405020304" pitchFamily="18" charset="0"/>
                        </a:rPr>
                        <m:t>使得</m:t>
                      </m:r>
                      <m:d>
                        <m:dPr>
                          <m:begChr m:val="|"/>
                          <m:endChr m:val="|"/>
                          <m:ctrlPr>
                            <a:rPr lang="zh-CN" altLang="zh-CN" i="1" kern="100">
                              <a:latin typeface="Cambria Math" panose="02040503050406030204" pitchFamily="18" charset="0"/>
                              <a:ea typeface="+mj-ea"/>
                              <a:cs typeface="Times New Roman" panose="02020603050405020304" pitchFamily="18" charset="0"/>
                            </a:rPr>
                          </m:ctrlPr>
                        </m:dPr>
                        <m:e>
                          <m:sSup>
                            <m:sSupPr>
                              <m:ctrlPr>
                                <a:rPr lang="zh-CN" altLang="zh-CN" i="1" kern="100">
                                  <a:latin typeface="Cambria Math" panose="02040503050406030204" pitchFamily="18" charset="0"/>
                                  <a:ea typeface="+mj-ea"/>
                                  <a:cs typeface="Times New Roman" panose="02020603050405020304" pitchFamily="18" charset="0"/>
                                </a:rPr>
                              </m:ctrlPr>
                            </m:sSupPr>
                            <m:e>
                              <m:r>
                                <a:rPr lang="en-US" altLang="zh-CN" i="1" kern="100">
                                  <a:latin typeface="Cambria Math" panose="02040503050406030204" pitchFamily="18" charset="0"/>
                                  <a:ea typeface="+mj-ea"/>
                                  <a:cs typeface="Times New Roman" panose="02020603050405020304" pitchFamily="18" charset="0"/>
                                </a:rPr>
                                <m:t>𝑓</m:t>
                              </m:r>
                            </m:e>
                            <m:sup>
                              <m:r>
                                <a:rPr lang="en-US" altLang="zh-CN" i="1" kern="100">
                                  <a:latin typeface="Cambria Math" panose="02040503050406030204" pitchFamily="18" charset="0"/>
                                  <a:ea typeface="+mj-ea"/>
                                  <a:cs typeface="Times New Roman" panose="02020603050405020304" pitchFamily="18" charset="0"/>
                                </a:rPr>
                                <m:t>′′</m:t>
                              </m:r>
                            </m:sup>
                          </m:sSup>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𝜉</m:t>
                              </m:r>
                            </m:e>
                          </m:d>
                        </m:e>
                      </m:d>
                      <m:r>
                        <a:rPr lang="en-US" altLang="zh-CN" i="1" kern="100">
                          <a:latin typeface="Cambria Math" panose="02040503050406030204" pitchFamily="18" charset="0"/>
                          <a:ea typeface="+mj-ea"/>
                          <a:cs typeface="Times New Roman" panose="02020603050405020304" pitchFamily="18" charset="0"/>
                        </a:rPr>
                        <m:t>≥</m:t>
                      </m:r>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4</m:t>
                          </m:r>
                        </m:num>
                        <m:den>
                          <m:sSup>
                            <m:sSupPr>
                              <m:ctrlPr>
                                <a:rPr lang="zh-CN" altLang="zh-CN" i="1" kern="100">
                                  <a:latin typeface="Cambria Math" panose="02040503050406030204" pitchFamily="18" charset="0"/>
                                  <a:ea typeface="+mj-ea"/>
                                  <a:cs typeface="Times New Roman" panose="02020603050405020304" pitchFamily="18" charset="0"/>
                                </a:rPr>
                              </m:ctrlPr>
                            </m:sSupPr>
                            <m:e>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𝑏</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𝑎</m:t>
                                  </m:r>
                                </m:e>
                              </m:d>
                            </m:e>
                            <m:sup>
                              <m:r>
                                <a:rPr lang="en-US" altLang="zh-CN" i="1" kern="100">
                                  <a:latin typeface="Cambria Math" panose="02040503050406030204" pitchFamily="18" charset="0"/>
                                  <a:ea typeface="+mj-ea"/>
                                  <a:cs typeface="Times New Roman" panose="02020603050405020304" pitchFamily="18" charset="0"/>
                                </a:rPr>
                                <m:t>2</m:t>
                              </m:r>
                            </m:sup>
                          </m:sSup>
                        </m:den>
                      </m:f>
                      <m:d>
                        <m:dPr>
                          <m:begChr m:val="|"/>
                          <m:endChr m:val="|"/>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𝑓</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𝑏</m:t>
                              </m:r>
                            </m:e>
                          </m:d>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𝑓</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𝑎</m:t>
                              </m:r>
                            </m:e>
                          </m:d>
                        </m:e>
                      </m:d>
                      <m:r>
                        <a:rPr lang="en-US" altLang="zh-CN" i="1" kern="100">
                          <a:latin typeface="Cambria Math" panose="02040503050406030204" pitchFamily="18" charset="0"/>
                          <a:ea typeface="+mj-ea"/>
                          <a:cs typeface="Times New Roman" panose="02020603050405020304" pitchFamily="18" charset="0"/>
                        </a:rPr>
                        <m:t>.</m:t>
                      </m:r>
                    </m:oMath>
                  </m:oMathPara>
                </a14:m>
                <a:endParaRPr lang="zh-CN" altLang="zh-CN" kern="100" dirty="0">
                  <a:latin typeface="+mj-ea"/>
                  <a:ea typeface="+mj-ea"/>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87FA3D8E-005E-43C9-89AF-B3B859F32163}"/>
                  </a:ext>
                </a:extLst>
              </p:cNvPr>
              <p:cNvSpPr txBox="1">
                <a:spLocks noRot="1" noChangeAspect="1" noMove="1" noResize="1" noEditPoints="1" noAdjustHandles="1" noChangeArrowheads="1" noChangeShapeType="1" noTextEdit="1"/>
              </p:cNvSpPr>
              <p:nvPr/>
            </p:nvSpPr>
            <p:spPr>
              <a:xfrm>
                <a:off x="0" y="0"/>
                <a:ext cx="9442383" cy="949555"/>
              </a:xfrm>
              <a:prstGeom prst="rect">
                <a:avLst/>
              </a:prstGeom>
              <a:blipFill>
                <a:blip r:embed="rId2"/>
                <a:stretch>
                  <a:fillRect l="-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B45B224-F208-46CC-9883-E2E4ABC7C8BA}"/>
                  </a:ext>
                </a:extLst>
              </p:cNvPr>
              <p:cNvSpPr txBox="1"/>
              <p:nvPr/>
            </p:nvSpPr>
            <p:spPr>
              <a:xfrm>
                <a:off x="-115503" y="869184"/>
                <a:ext cx="11251932" cy="714683"/>
              </a:xfrm>
              <a:prstGeom prst="rect">
                <a:avLst/>
              </a:prstGeom>
              <a:noFill/>
            </p:spPr>
            <p:txBody>
              <a:bodyPr wrap="square" rtlCol="0">
                <a:spAutoFit/>
              </a:bodyPr>
              <a:lstStyle/>
              <a:p>
                <a:pPr algn="just">
                  <a:spcAft>
                    <a:spcPts val="0"/>
                  </a:spcAft>
                </a:pPr>
                <a14:m>
                  <m:oMathPara xmlns:m="http://schemas.openxmlformats.org/officeDocument/2006/math">
                    <m:oMathParaPr>
                      <m:jc m:val="left"/>
                    </m:oMathParaPr>
                    <m:oMath xmlns:m="http://schemas.openxmlformats.org/officeDocument/2006/math">
                      <m:r>
                        <a:rPr lang="zh-CN" altLang="zh-CN" i="1" kern="100">
                          <a:latin typeface="Cambria Math" panose="02040503050406030204" pitchFamily="18" charset="0"/>
                          <a:ea typeface="+mj-ea"/>
                          <a:cs typeface="Times New Roman" panose="02020603050405020304" pitchFamily="18" charset="0"/>
                        </a:rPr>
                        <m:t>证明：将</m:t>
                      </m:r>
                      <m:r>
                        <a:rPr lang="en-US" altLang="zh-CN" i="1" kern="100">
                          <a:latin typeface="Cambria Math" panose="02040503050406030204" pitchFamily="18" charset="0"/>
                          <a:ea typeface="+mj-ea"/>
                          <a:cs typeface="Times New Roman" panose="02020603050405020304" pitchFamily="18" charset="0"/>
                        </a:rPr>
                        <m:t>𝑓</m:t>
                      </m:r>
                      <m:d>
                        <m:dPr>
                          <m:ctrlPr>
                            <a:rPr lang="zh-CN" altLang="zh-CN" i="1" kern="100">
                              <a:latin typeface="Cambria Math" panose="02040503050406030204" pitchFamily="18" charset="0"/>
                              <a:ea typeface="+mj-ea"/>
                              <a:cs typeface="Times New Roman" panose="02020603050405020304" pitchFamily="18" charset="0"/>
                            </a:rPr>
                          </m:ctrlPr>
                        </m:dPr>
                        <m:e>
                          <m:f>
                            <m:fPr>
                              <m:ctrlPr>
                                <a:rPr lang="zh-CN" altLang="zh-CN" i="1" kern="100">
                                  <a:latin typeface="Cambria Math" panose="02040503050406030204" pitchFamily="18" charset="0"/>
                                  <a:ea typeface="+mj-ea"/>
                                  <a:cs typeface="Times New Roman" panose="02020603050405020304" pitchFamily="18" charset="0"/>
                                </a:rPr>
                              </m:ctrlPr>
                            </m:fPr>
                            <m:num>
                              <m:r>
                                <a:rPr lang="en-US" altLang="zh-CN" i="1" kern="100">
                                  <a:latin typeface="Cambria Math" panose="02040503050406030204" pitchFamily="18" charset="0"/>
                                  <a:ea typeface="+mj-ea"/>
                                  <a:cs typeface="Times New Roman" panose="02020603050405020304" pitchFamily="18" charset="0"/>
                                </a:rPr>
                                <m:t>𝑎</m:t>
                              </m:r>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𝑏</m:t>
                              </m:r>
                            </m:num>
                            <m:den>
                              <m:r>
                                <a:rPr lang="en-US" altLang="zh-CN" i="1" kern="100">
                                  <a:latin typeface="Cambria Math" panose="02040503050406030204" pitchFamily="18" charset="0"/>
                                  <a:ea typeface="+mj-ea"/>
                                  <a:cs typeface="Times New Roman" panose="02020603050405020304" pitchFamily="18" charset="0"/>
                                </a:rPr>
                                <m:t>2</m:t>
                              </m:r>
                            </m:den>
                          </m:f>
                        </m:e>
                      </m:d>
                      <m:r>
                        <a:rPr lang="zh-CN" altLang="zh-CN" i="1" kern="100">
                          <a:latin typeface="Cambria Math" panose="02040503050406030204" pitchFamily="18" charset="0"/>
                          <a:ea typeface="+mj-ea"/>
                          <a:cs typeface="Times New Roman" panose="02020603050405020304" pitchFamily="18" charset="0"/>
                        </a:rPr>
                        <m:t>分别在</m:t>
                      </m:r>
                      <m:r>
                        <a:rPr lang="en-US" altLang="zh-CN" i="1" kern="100">
                          <a:latin typeface="Cambria Math" panose="02040503050406030204" pitchFamily="18" charset="0"/>
                          <a:ea typeface="+mj-ea"/>
                          <a:cs typeface="Times New Roman" panose="02020603050405020304" pitchFamily="18" charset="0"/>
                        </a:rPr>
                        <m:t>𝑎</m:t>
                      </m:r>
                      <m:r>
                        <a:rPr lang="zh-CN" altLang="zh-CN" i="1" kern="100">
                          <a:latin typeface="Cambria Math" panose="02040503050406030204" pitchFamily="18" charset="0"/>
                          <a:ea typeface="+mj-ea"/>
                          <a:cs typeface="Times New Roman" panose="02020603050405020304" pitchFamily="18" charset="0"/>
                        </a:rPr>
                        <m:t>和</m:t>
                      </m:r>
                      <m:r>
                        <a:rPr lang="en-US" altLang="zh-CN" i="1" kern="100">
                          <a:latin typeface="Cambria Math" panose="02040503050406030204" pitchFamily="18" charset="0"/>
                          <a:ea typeface="+mj-ea"/>
                          <a:cs typeface="Times New Roman" panose="02020603050405020304" pitchFamily="18" charset="0"/>
                        </a:rPr>
                        <m:t>𝑏</m:t>
                      </m:r>
                      <m:r>
                        <a:rPr lang="zh-CN" altLang="zh-CN" i="1" kern="100">
                          <a:latin typeface="Cambria Math" panose="02040503050406030204" pitchFamily="18" charset="0"/>
                          <a:ea typeface="+mj-ea"/>
                          <a:cs typeface="Times New Roman" panose="02020603050405020304" pitchFamily="18" charset="0"/>
                        </a:rPr>
                        <m:t>处展开一阶泰勒公式，并利用</m:t>
                      </m:r>
                      <m:r>
                        <a:rPr lang="en-US" altLang="zh-CN" i="1" kern="100">
                          <a:latin typeface="Cambria Math" panose="02040503050406030204" pitchFamily="18" charset="0"/>
                          <a:ea typeface="+mj-ea"/>
                          <a:cs typeface="Times New Roman" panose="02020603050405020304" pitchFamily="18" charset="0"/>
                        </a:rPr>
                        <m:t>𝑓</m:t>
                      </m:r>
                      <m:r>
                        <a:rPr lang="en-US" altLang="zh-CN" i="1" kern="100">
                          <a:latin typeface="Cambria Math" panose="02040503050406030204" pitchFamily="18" charset="0"/>
                          <a:ea typeface="+mj-ea"/>
                          <a:cs typeface="Times New Roman" panose="02020603050405020304" pitchFamily="18" charset="0"/>
                        </a:rPr>
                        <m:t>′</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𝑎</m:t>
                          </m:r>
                        </m:e>
                      </m:d>
                      <m:r>
                        <a:rPr lang="en-US" altLang="zh-CN" i="1" kern="100">
                          <a:latin typeface="Cambria Math" panose="02040503050406030204" pitchFamily="18" charset="0"/>
                          <a:ea typeface="+mj-ea"/>
                          <a:cs typeface="Times New Roman" panose="02020603050405020304" pitchFamily="18" charset="0"/>
                        </a:rPr>
                        <m:t>=</m:t>
                      </m:r>
                      <m:r>
                        <a:rPr lang="en-US" altLang="zh-CN" i="1" kern="100">
                          <a:latin typeface="Cambria Math" panose="02040503050406030204" pitchFamily="18" charset="0"/>
                          <a:ea typeface="+mj-ea"/>
                          <a:cs typeface="Times New Roman" panose="02020603050405020304" pitchFamily="18" charset="0"/>
                        </a:rPr>
                        <m:t>𝑓</m:t>
                      </m:r>
                      <m:r>
                        <a:rPr lang="en-US" altLang="zh-CN" i="1" kern="100">
                          <a:latin typeface="Cambria Math" panose="02040503050406030204" pitchFamily="18" charset="0"/>
                          <a:ea typeface="+mj-ea"/>
                          <a:cs typeface="Times New Roman" panose="02020603050405020304" pitchFamily="18" charset="0"/>
                        </a:rPr>
                        <m:t>′</m:t>
                      </m:r>
                      <m:d>
                        <m:dPr>
                          <m:ctrlPr>
                            <a:rPr lang="zh-CN" altLang="zh-CN" i="1" kern="100">
                              <a:latin typeface="Cambria Math" panose="02040503050406030204" pitchFamily="18" charset="0"/>
                              <a:ea typeface="+mj-ea"/>
                              <a:cs typeface="Times New Roman" panose="02020603050405020304" pitchFamily="18" charset="0"/>
                            </a:rPr>
                          </m:ctrlPr>
                        </m:dPr>
                        <m:e>
                          <m:r>
                            <a:rPr lang="en-US" altLang="zh-CN" i="1" kern="100">
                              <a:latin typeface="Cambria Math" panose="02040503050406030204" pitchFamily="18" charset="0"/>
                              <a:ea typeface="+mj-ea"/>
                              <a:cs typeface="Times New Roman" panose="02020603050405020304" pitchFamily="18" charset="0"/>
                            </a:rPr>
                            <m:t>𝑏</m:t>
                          </m:r>
                        </m:e>
                      </m:d>
                      <m:r>
                        <a:rPr lang="en-US" altLang="zh-CN" i="1" kern="100">
                          <a:latin typeface="Cambria Math" panose="02040503050406030204" pitchFamily="18" charset="0"/>
                          <a:ea typeface="+mj-ea"/>
                          <a:cs typeface="Times New Roman" panose="02020603050405020304" pitchFamily="18" charset="0"/>
                        </a:rPr>
                        <m:t>=0,</m:t>
                      </m:r>
                      <m:r>
                        <a:rPr lang="zh-CN" altLang="zh-CN" i="1" kern="100">
                          <a:latin typeface="Cambria Math" panose="02040503050406030204" pitchFamily="18" charset="0"/>
                          <a:ea typeface="+mj-ea"/>
                          <a:cs typeface="Times New Roman" panose="02020603050405020304" pitchFamily="18" charset="0"/>
                        </a:rPr>
                        <m:t>有</m:t>
                      </m:r>
                    </m:oMath>
                  </m:oMathPara>
                </a14:m>
                <a:endParaRPr lang="zh-CN" altLang="zh-CN" kern="100" dirty="0">
                  <a:latin typeface="+mj-ea"/>
                  <a:ea typeface="+mj-ea"/>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B45B224-F208-46CC-9883-E2E4ABC7C8BA}"/>
                  </a:ext>
                </a:extLst>
              </p:cNvPr>
              <p:cNvSpPr txBox="1">
                <a:spLocks noRot="1" noChangeAspect="1" noMove="1" noResize="1" noEditPoints="1" noAdjustHandles="1" noChangeArrowheads="1" noChangeShapeType="1" noTextEdit="1"/>
              </p:cNvSpPr>
              <p:nvPr/>
            </p:nvSpPr>
            <p:spPr>
              <a:xfrm>
                <a:off x="-115503" y="869184"/>
                <a:ext cx="11251932" cy="7146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2A524DD-4B7A-499A-9A67-A6A5AD0D7815}"/>
                  </a:ext>
                </a:extLst>
              </p:cNvPr>
              <p:cNvSpPr txBox="1"/>
              <p:nvPr/>
            </p:nvSpPr>
            <p:spPr>
              <a:xfrm>
                <a:off x="1055571" y="1467551"/>
                <a:ext cx="7854215" cy="922176"/>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𝑏</m:t>
                              </m:r>
                            </m:num>
                            <m:den>
                              <m:r>
                                <a:rPr lang="en-US" altLang="zh-CN" sz="2400" i="1" kern="100">
                                  <a:latin typeface="Cambria Math" panose="02040503050406030204" pitchFamily="18" charset="0"/>
                                  <a:ea typeface="+mj-ea"/>
                                  <a:cs typeface="Times New Roman" panose="02020603050405020304" pitchFamily="18" charset="0"/>
                                </a:rPr>
                                <m:t>2</m:t>
                              </m:r>
                            </m:den>
                          </m:f>
                        </m:e>
                      </m:d>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𝑓</m:t>
                      </m:r>
                      <m:d>
                        <m:dPr>
                          <m:ctrlPr>
                            <a:rPr lang="zh-CN" altLang="zh-CN" sz="2400" i="1" kern="100">
                              <a:latin typeface="Cambria Math" panose="02040503050406030204" pitchFamily="18" charset="0"/>
                              <a:ea typeface="+mj-ea"/>
                              <a:cs typeface="Times New Roman" panose="02020603050405020304" pitchFamily="18" charset="0"/>
                            </a:rPr>
                          </m:ctrlPr>
                        </m:dPr>
                        <m:e>
                          <m:r>
                            <a:rPr lang="en-US" altLang="zh-CN" sz="2400" i="1" kern="100">
                              <a:latin typeface="Cambria Math" panose="02040503050406030204" pitchFamily="18" charset="0"/>
                              <a:ea typeface="+mj-ea"/>
                              <a:cs typeface="Times New Roman" panose="02020603050405020304" pitchFamily="18" charset="0"/>
                            </a:rPr>
                            <m:t>𝑎</m:t>
                          </m:r>
                        </m:e>
                      </m:d>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𝑓</m:t>
                          </m:r>
                          <m:r>
                            <a:rPr lang="en-US" altLang="zh-CN" sz="2400" i="1" kern="100">
                              <a:latin typeface="Cambria Math" panose="02040503050406030204" pitchFamily="18" charset="0"/>
                              <a:ea typeface="+mj-ea"/>
                              <a:cs typeface="Times New Roman" panose="02020603050405020304" pitchFamily="18" charset="0"/>
                            </a:rPr>
                            <m:t>′′(</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r>
                            <a:rPr lang="en-US" altLang="zh-CN" sz="2400" i="1" kern="100">
                              <a:latin typeface="Cambria Math" panose="02040503050406030204" pitchFamily="18" charset="0"/>
                              <a:ea typeface="+mj-ea"/>
                              <a:cs typeface="Times New Roman" panose="02020603050405020304" pitchFamily="18" charset="0"/>
                            </a:rPr>
                            <m:t>)</m:t>
                          </m:r>
                        </m:num>
                        <m:den>
                          <m:r>
                            <a:rPr lang="en-US" altLang="zh-CN" sz="2400" i="1" kern="100">
                              <a:latin typeface="Cambria Math" panose="02040503050406030204" pitchFamily="18" charset="0"/>
                              <a:ea typeface="+mj-ea"/>
                              <a:cs typeface="Times New Roman" panose="02020603050405020304" pitchFamily="18" charset="0"/>
                            </a:rPr>
                            <m:t>2!</m:t>
                          </m:r>
                        </m:den>
                      </m:f>
                      <m:sSup>
                        <m:sSupPr>
                          <m:ctrlPr>
                            <a:rPr lang="zh-CN" altLang="zh-CN" sz="2400" i="1" kern="100">
                              <a:latin typeface="Cambria Math" panose="02040503050406030204" pitchFamily="18" charset="0"/>
                              <a:ea typeface="+mj-ea"/>
                              <a:cs typeface="Times New Roman" panose="02020603050405020304" pitchFamily="18" charset="0"/>
                            </a:rPr>
                          </m:ctrlPr>
                        </m:sSupPr>
                        <m:e>
                          <m:r>
                            <a:rPr lang="en-US" altLang="zh-CN" sz="2400" i="1" kern="100">
                              <a:latin typeface="Cambria Math" panose="02040503050406030204" pitchFamily="18" charset="0"/>
                              <a:ea typeface="+mj-ea"/>
                              <a:cs typeface="Times New Roman" panose="02020603050405020304" pitchFamily="18" charset="0"/>
                            </a:rPr>
                            <m: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𝑏</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num>
                            <m:den>
                              <m:r>
                                <a:rPr lang="en-US" altLang="zh-CN" sz="2400" i="1" kern="100">
                                  <a:latin typeface="Cambria Math" panose="02040503050406030204" pitchFamily="18" charset="0"/>
                                  <a:ea typeface="+mj-ea"/>
                                  <a:cs typeface="Times New Roman" panose="02020603050405020304" pitchFamily="18" charset="0"/>
                                </a:rPr>
                                <m:t>2</m:t>
                              </m:r>
                            </m:den>
                          </m:f>
                          <m:r>
                            <a:rPr lang="en-US" altLang="zh-CN" sz="2400" i="1" kern="100">
                              <a:latin typeface="Cambria Math" panose="02040503050406030204" pitchFamily="18" charset="0"/>
                              <a:ea typeface="+mj-ea"/>
                              <a:cs typeface="Times New Roman" panose="02020603050405020304" pitchFamily="18" charset="0"/>
                            </a:rPr>
                            <m:t>)</m:t>
                          </m:r>
                        </m:e>
                        <m:sup>
                          <m:r>
                            <a:rPr lang="en-US" altLang="zh-CN" sz="2400" i="1" kern="100">
                              <a:latin typeface="Cambria Math" panose="02040503050406030204" pitchFamily="18" charset="0"/>
                              <a:ea typeface="+mj-ea"/>
                              <a:cs typeface="Times New Roman" panose="02020603050405020304" pitchFamily="18" charset="0"/>
                            </a:rPr>
                            <m:t>2</m:t>
                          </m:r>
                        </m:sup>
                      </m:sSup>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&lt;</m:t>
                      </m:r>
                      <m:sSub>
                        <m:sSubPr>
                          <m:ctrlPr>
                            <a:rPr lang="zh-CN" altLang="zh-CN" sz="2400" i="1" kern="100">
                              <a:latin typeface="Cambria Math" panose="02040503050406030204" pitchFamily="18" charset="0"/>
                              <a:ea typeface="+mj-ea"/>
                              <a:cs typeface="Times New Roman" panose="02020603050405020304" pitchFamily="18" charset="0"/>
                            </a:rPr>
                          </m:ctrlPr>
                        </m:sSubPr>
                        <m:e>
                          <m:r>
                            <a:rPr lang="en-US" altLang="zh-CN" sz="2400" i="1" kern="100">
                              <a:latin typeface="Cambria Math" panose="02040503050406030204" pitchFamily="18" charset="0"/>
                              <a:ea typeface="+mj-ea"/>
                              <a:cs typeface="Times New Roman" panose="02020603050405020304" pitchFamily="18" charset="0"/>
                            </a:rPr>
                            <m:t>𝜉</m:t>
                          </m:r>
                        </m:e>
                        <m:sub>
                          <m:r>
                            <a:rPr lang="en-US" altLang="zh-CN" sz="2400" i="1" kern="100">
                              <a:latin typeface="Cambria Math" panose="02040503050406030204" pitchFamily="18" charset="0"/>
                              <a:ea typeface="+mj-ea"/>
                              <a:cs typeface="Times New Roman" panose="02020603050405020304" pitchFamily="18" charset="0"/>
                            </a:rPr>
                            <m:t>1</m:t>
                          </m:r>
                        </m:sub>
                      </m:sSub>
                      <m:r>
                        <a:rPr lang="en-US" altLang="zh-CN" sz="2400" i="1" kern="100">
                          <a:latin typeface="Cambria Math" panose="02040503050406030204" pitchFamily="18" charset="0"/>
                          <a:ea typeface="+mj-ea"/>
                          <a:cs typeface="Times New Roman" panose="02020603050405020304" pitchFamily="18" charset="0"/>
                        </a:rPr>
                        <m:t>&lt;</m:t>
                      </m:r>
                      <m:f>
                        <m:fPr>
                          <m:ctrlPr>
                            <a:rPr lang="zh-CN" altLang="zh-CN" sz="2400" i="1" kern="100">
                              <a:latin typeface="Cambria Math" panose="02040503050406030204" pitchFamily="18" charset="0"/>
                              <a:ea typeface="+mj-ea"/>
                              <a:cs typeface="Times New Roman" panose="02020603050405020304" pitchFamily="18" charset="0"/>
                            </a:rPr>
                          </m:ctrlPr>
                        </m:fPr>
                        <m:num>
                          <m:r>
                            <a:rPr lang="en-US" altLang="zh-CN" sz="2400" i="1" kern="100">
                              <a:latin typeface="Cambria Math" panose="02040503050406030204" pitchFamily="18" charset="0"/>
                              <a:ea typeface="+mj-ea"/>
                              <a:cs typeface="Times New Roman" panose="02020603050405020304" pitchFamily="18" charset="0"/>
                            </a:rPr>
                            <m:t>𝑎</m:t>
                          </m:r>
                          <m:r>
                            <a:rPr lang="en-US" altLang="zh-CN" sz="2400" i="1" kern="100">
                              <a:latin typeface="Cambria Math" panose="02040503050406030204" pitchFamily="18" charset="0"/>
                              <a:ea typeface="+mj-ea"/>
                              <a:cs typeface="Times New Roman" panose="02020603050405020304" pitchFamily="18" charset="0"/>
                            </a:rPr>
                            <m:t>+</m:t>
                          </m:r>
                          <m:r>
                            <a:rPr lang="en-US" altLang="zh-CN" sz="2400" i="1" kern="100">
                              <a:latin typeface="Cambria Math" panose="02040503050406030204" pitchFamily="18" charset="0"/>
                              <a:ea typeface="+mj-ea"/>
                              <a:cs typeface="Times New Roman" panose="02020603050405020304" pitchFamily="18" charset="0"/>
                            </a:rPr>
                            <m:t>𝑏</m:t>
                          </m:r>
                        </m:num>
                        <m:den>
                          <m:r>
                            <a:rPr lang="en-US" altLang="zh-CN" sz="2400" i="1" kern="100">
                              <a:latin typeface="Cambria Math" panose="02040503050406030204" pitchFamily="18" charset="0"/>
                              <a:ea typeface="+mj-ea"/>
                              <a:cs typeface="Times New Roman" panose="02020603050405020304" pitchFamily="18" charset="0"/>
                            </a:rPr>
                            <m:t>2</m:t>
                          </m:r>
                        </m:den>
                      </m:f>
                    </m:oMath>
                  </m:oMathPara>
                </a14:m>
                <a:endParaRPr lang="zh-CN" altLang="zh-CN" sz="2400" kern="100" dirty="0">
                  <a:latin typeface="+mj-ea"/>
                  <a:ea typeface="+mj-ea"/>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82A524DD-4B7A-499A-9A67-A6A5AD0D7815}"/>
                  </a:ext>
                </a:extLst>
              </p:cNvPr>
              <p:cNvSpPr txBox="1">
                <a:spLocks noRot="1" noChangeAspect="1" noMove="1" noResize="1" noEditPoints="1" noAdjustHandles="1" noChangeArrowheads="1" noChangeShapeType="1" noTextEdit="1"/>
              </p:cNvSpPr>
              <p:nvPr/>
            </p:nvSpPr>
            <p:spPr>
              <a:xfrm>
                <a:off x="1055571" y="1467551"/>
                <a:ext cx="7854215" cy="922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20F1841-AD09-4758-A047-64FAFC17BE43}"/>
                  </a:ext>
                </a:extLst>
              </p:cNvPr>
              <p:cNvSpPr txBox="1"/>
              <p:nvPr/>
            </p:nvSpPr>
            <p:spPr>
              <a:xfrm>
                <a:off x="1478693" y="2454164"/>
                <a:ext cx="6968690" cy="922176"/>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𝑎</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den>
                          </m:f>
                        </m:e>
                      </m:d>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𝑏</m:t>
                          </m:r>
                        </m:e>
                      </m:d>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den>
                      </m:f>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𝑏</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𝑎</m:t>
                              </m:r>
                            </m:num>
                            <m:den>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den>
                          </m:f>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e>
                        <m: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sup>
                      </m:sSup>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𝑎</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𝑏</m:t>
                          </m:r>
                        </m:num>
                        <m:den>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den>
                      </m:f>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&lt;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&lt;</m:t>
                      </m:r>
                      <m:r>
                        <a:rPr lang="en-US" altLang="zh-CN" sz="2400" i="1" kern="100">
                          <a:latin typeface="Cambria Math" panose="02040503050406030204" pitchFamily="18" charset="0"/>
                          <a:ea typeface="等线" panose="02010600030101010101" pitchFamily="2" charset="-122"/>
                          <a:cs typeface="Times New Roman" panose="02020603050405020304" pitchFamily="18" charset="0"/>
                        </a:rPr>
                        <m:t>𝑏</m:t>
                      </m:r>
                    </m:oMath>
                  </m:oMathPara>
                </a14:m>
                <a:endParaRPr lang="zh-CN" altLang="zh-CN" sz="24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20F1841-AD09-4758-A047-64FAFC17BE43}"/>
                  </a:ext>
                </a:extLst>
              </p:cNvPr>
              <p:cNvSpPr txBox="1">
                <a:spLocks noRot="1" noChangeAspect="1" noMove="1" noResize="1" noEditPoints="1" noAdjustHandles="1" noChangeArrowheads="1" noChangeShapeType="1" noTextEdit="1"/>
              </p:cNvSpPr>
              <p:nvPr/>
            </p:nvSpPr>
            <p:spPr>
              <a:xfrm>
                <a:off x="1478693" y="2454164"/>
                <a:ext cx="6968690" cy="922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120BBB1-933C-4F99-A63A-80CEB2D723D5}"/>
                  </a:ext>
                </a:extLst>
              </p:cNvPr>
              <p:cNvSpPr/>
              <p:nvPr/>
            </p:nvSpPr>
            <p:spPr>
              <a:xfrm>
                <a:off x="0" y="3285163"/>
                <a:ext cx="16850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两式相减，得</m:t>
                      </m:r>
                    </m:oMath>
                  </m:oMathPara>
                </a14:m>
                <a:endParaRPr lang="zh-CN" altLang="en-US" dirty="0">
                  <a:solidFill>
                    <a:schemeClr val="tx1"/>
                  </a:solidFill>
                </a:endParaRPr>
              </a:p>
            </p:txBody>
          </p:sp>
        </mc:Choice>
        <mc:Fallback xmlns="">
          <p:sp>
            <p:nvSpPr>
              <p:cNvPr id="6" name="矩形 5">
                <a:extLst>
                  <a:ext uri="{FF2B5EF4-FFF2-40B4-BE49-F238E27FC236}">
                    <a16:creationId xmlns:a16="http://schemas.microsoft.com/office/drawing/2014/main" id="{E120BBB1-933C-4F99-A63A-80CEB2D723D5}"/>
                  </a:ext>
                </a:extLst>
              </p:cNvPr>
              <p:cNvSpPr>
                <a:spLocks noRot="1" noChangeAspect="1" noMove="1" noResize="1" noEditPoints="1" noAdjustHandles="1" noChangeArrowheads="1" noChangeShapeType="1" noTextEdit="1"/>
              </p:cNvSpPr>
              <p:nvPr/>
            </p:nvSpPr>
            <p:spPr>
              <a:xfrm>
                <a:off x="0" y="3285163"/>
                <a:ext cx="1685077"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5CE9D19-B6A1-48C2-9BF9-59F5864ACFBB}"/>
                  </a:ext>
                </a:extLst>
              </p:cNvPr>
              <p:cNvSpPr/>
              <p:nvPr/>
            </p:nvSpPr>
            <p:spPr>
              <a:xfrm>
                <a:off x="0" y="3565079"/>
                <a:ext cx="6401753" cy="833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𝑎</m:t>
                          </m:r>
                        </m:e>
                      </m:d>
                      <m:r>
                        <a:rPr lang="zh-CN" altLang="en-US" sz="240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𝑏</m:t>
                          </m:r>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𝑏</m:t>
                                  </m:r>
                                  <m:r>
                                    <a:rPr lang="zh-CN" altLang="en-US" sz="2400">
                                      <a:latin typeface="Cambria Math" panose="02040503050406030204" pitchFamily="18" charset="0"/>
                                    </a:rPr>
                                    <m:t>−</m:t>
                                  </m:r>
                                  <m:r>
                                    <a:rPr lang="zh-CN" altLang="en-US" sz="2400" i="1">
                                      <a:latin typeface="Cambria Math" panose="02040503050406030204" pitchFamily="18" charset="0"/>
                                    </a:rPr>
                                    <m:t>𝑎</m:t>
                                  </m:r>
                                </m:e>
                              </m:d>
                            </m:e>
                            <m:sup>
                              <m:r>
                                <a:rPr lang="zh-CN" altLang="en-US" sz="2400">
                                  <a:latin typeface="Cambria Math" panose="02040503050406030204" pitchFamily="18" charset="0"/>
                                </a:rPr>
                                <m:t>2</m:t>
                              </m:r>
                            </m:sup>
                          </m:sSup>
                        </m:num>
                        <m:den>
                          <m:r>
                            <a:rPr lang="zh-CN" altLang="en-US" sz="2400">
                              <a:latin typeface="Cambria Math" panose="02040503050406030204" pitchFamily="18" charset="0"/>
                            </a:rPr>
                            <m:t>8</m:t>
                          </m:r>
                        </m:den>
                      </m:f>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a:latin typeface="Cambria Math" panose="02040503050406030204" pitchFamily="18" charset="0"/>
                                    </a:rPr>
                                    <m:t>1</m:t>
                                  </m:r>
                                </m:sub>
                              </m:sSub>
                            </m:e>
                          </m:d>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a:latin typeface="Cambria Math" panose="02040503050406030204" pitchFamily="18" charset="0"/>
                                    </a:rPr>
                                    <m:t>2</m:t>
                                  </m:r>
                                </m:sub>
                              </m:sSub>
                            </m:e>
                          </m:d>
                        </m:e>
                      </m:d>
                      <m:r>
                        <a:rPr lang="zh-CN" altLang="en-US" sz="2400">
                          <a:latin typeface="Cambria Math" panose="02040503050406030204" pitchFamily="18" charset="0"/>
                        </a:rPr>
                        <m:t>=0</m:t>
                      </m:r>
                    </m:oMath>
                  </m:oMathPara>
                </a14:m>
                <a:endParaRPr lang="zh-CN" altLang="en-US" sz="2400" dirty="0"/>
              </a:p>
            </p:txBody>
          </p:sp>
        </mc:Choice>
        <mc:Fallback xmlns="">
          <p:sp>
            <p:nvSpPr>
              <p:cNvPr id="9" name="矩形 8">
                <a:extLst>
                  <a:ext uri="{FF2B5EF4-FFF2-40B4-BE49-F238E27FC236}">
                    <a16:creationId xmlns:a16="http://schemas.microsoft.com/office/drawing/2014/main" id="{25CE9D19-B6A1-48C2-9BF9-59F5864ACFBB}"/>
                  </a:ext>
                </a:extLst>
              </p:cNvPr>
              <p:cNvSpPr>
                <a:spLocks noRot="1" noChangeAspect="1" noMove="1" noResize="1" noEditPoints="1" noAdjustHandles="1" noChangeArrowheads="1" noChangeShapeType="1" noTextEdit="1"/>
              </p:cNvSpPr>
              <p:nvPr/>
            </p:nvSpPr>
            <p:spPr>
              <a:xfrm>
                <a:off x="0" y="3565079"/>
                <a:ext cx="6401753" cy="8334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B5E7458-E320-46DB-A78A-CE52646719B6}"/>
                  </a:ext>
                </a:extLst>
              </p:cNvPr>
              <p:cNvSpPr txBox="1"/>
              <p:nvPr/>
            </p:nvSpPr>
            <p:spPr>
              <a:xfrm>
                <a:off x="6211114" y="3731179"/>
                <a:ext cx="5980886" cy="654603"/>
              </a:xfrm>
              <a:prstGeom prst="rect">
                <a:avLst/>
              </a:prstGeom>
              <a:noFill/>
            </p:spPr>
            <p:txBody>
              <a:bodyPr wrap="square" rtlCol="0">
                <a:spAutoFit/>
              </a:bodyPr>
              <a:lstStyle/>
              <a:p>
                <a:pPr algn="just">
                  <a:spcAft>
                    <a:spcPts val="0"/>
                  </a:spcAft>
                </a:pPr>
                <a:r>
                  <a:rPr lang="zh-CN" altLang="zh-CN" sz="2400" i="1" kern="100" dirty="0">
                    <a:solidFill>
                      <a:schemeClr val="tx1"/>
                    </a:solidFill>
                    <a:latin typeface="等线" panose="02010600030101010101" pitchFamily="2" charset="-122"/>
                    <a:ea typeface="等线" panose="02010600030101010101" pitchFamily="2" charset="-122"/>
                    <a:cs typeface="Times New Roman" panose="02020603050405020304" pitchFamily="18" charset="0"/>
                  </a:rPr>
                  <a:t>即 </a:t>
                </a:r>
                <a14:m>
                  <m:oMath xmlns:m="http://schemas.openxmlformats.org/officeDocument/2006/math">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8</m:t>
                        </m:r>
                      </m:num>
                      <m:den>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𝑎</m:t>
                                </m:r>
                              </m:e>
                            </m:d>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p>
                        </m:sSup>
                      </m:den>
                    </m:f>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𝑏</m:t>
                        </m:r>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400" kern="1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2B5E7458-E320-46DB-A78A-CE52646719B6}"/>
                  </a:ext>
                </a:extLst>
              </p:cNvPr>
              <p:cNvSpPr txBox="1">
                <a:spLocks noRot="1" noChangeAspect="1" noMove="1" noResize="1" noEditPoints="1" noAdjustHandles="1" noChangeArrowheads="1" noChangeShapeType="1" noTextEdit="1"/>
              </p:cNvSpPr>
              <p:nvPr/>
            </p:nvSpPr>
            <p:spPr>
              <a:xfrm>
                <a:off x="6211114" y="3731179"/>
                <a:ext cx="5980886" cy="654603"/>
              </a:xfrm>
              <a:prstGeom prst="rect">
                <a:avLst/>
              </a:prstGeom>
              <a:blipFill>
                <a:blip r:embed="rId8"/>
                <a:stretch>
                  <a:fillRect l="-1631" b="-46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FC2891-C32E-4425-8A54-0F0F87A80EA8}"/>
                  </a:ext>
                </a:extLst>
              </p:cNvPr>
              <p:cNvSpPr txBox="1"/>
              <p:nvPr/>
            </p:nvSpPr>
            <p:spPr>
              <a:xfrm>
                <a:off x="2125952" y="4447595"/>
                <a:ext cx="5768741" cy="461665"/>
              </a:xfrm>
              <a:prstGeom prst="rect">
                <a:avLst/>
              </a:prstGeom>
              <a:noFill/>
            </p:spPr>
            <p:txBody>
              <a:bodyPr wrap="square" rtlCol="0">
                <a:spAutoFit/>
              </a:bodyPr>
              <a:lstStyle/>
              <a:p>
                <a:pPr algn="just">
                  <a:spcAft>
                    <a:spcPts val="0"/>
                  </a:spcAft>
                </a:pPr>
                <a14:m>
                  <m:oMathPara xmlns:m="http://schemas.openxmlformats.org/officeDocument/2006/math">
                    <m:oMathParaPr>
                      <m:jc m:val="centerGroup"/>
                    </m:oMathParaPr>
                    <m:oMath xmlns:m="http://schemas.openxmlformats.org/officeDocument/2006/math">
                      <m:r>
                        <a:rPr lang="zh-CN" altLang="zh-CN" sz="2400"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令</m:t>
                      </m:r>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d>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𝑚𝑎𝑥</m:t>
                      </m:r>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1</m:t>
                                      </m:r>
                                    </m:sub>
                                  </m:sSub>
                                </m:e>
                              </m:d>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 </m:t>
                          </m:r>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sub>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b>
                              </m:sSub>
                            </m:e>
                          </m:d>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zh-CN"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则</m:t>
                      </m:r>
                    </m:oMath>
                  </m:oMathPara>
                </a14:m>
                <a:endParaRPr lang="zh-CN" altLang="zh-CN" sz="2400" kern="1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DBFC2891-C32E-4425-8A54-0F0F87A80EA8}"/>
                  </a:ext>
                </a:extLst>
              </p:cNvPr>
              <p:cNvSpPr txBox="1">
                <a:spLocks noRot="1" noChangeAspect="1" noMove="1" noResize="1" noEditPoints="1" noAdjustHandles="1" noChangeArrowheads="1" noChangeShapeType="1" noTextEdit="1"/>
              </p:cNvSpPr>
              <p:nvPr/>
            </p:nvSpPr>
            <p:spPr>
              <a:xfrm>
                <a:off x="2125952" y="4447595"/>
                <a:ext cx="5768741" cy="461665"/>
              </a:xfrm>
              <a:prstGeom prst="rect">
                <a:avLst/>
              </a:prstGeom>
              <a:blipFill>
                <a:blip r:embed="rId9"/>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CD91C0B-64E0-44C2-908A-09C5ADE236D2}"/>
                  </a:ext>
                </a:extLst>
              </p:cNvPr>
              <p:cNvSpPr/>
              <p:nvPr/>
            </p:nvSpPr>
            <p:spPr>
              <a:xfrm>
                <a:off x="261113" y="4936573"/>
                <a:ext cx="7714612"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8</m:t>
                          </m:r>
                        </m:num>
                        <m:den>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𝑏</m:t>
                                  </m:r>
                                  <m:r>
                                    <a:rPr lang="zh-CN" altLang="en-US" sz="2400">
                                      <a:latin typeface="Cambria Math" panose="02040503050406030204" pitchFamily="18" charset="0"/>
                                    </a:rPr>
                                    <m:t>−</m:t>
                                  </m:r>
                                  <m:r>
                                    <a:rPr lang="zh-CN" altLang="en-US" sz="2400" i="1">
                                      <a:latin typeface="Cambria Math" panose="02040503050406030204" pitchFamily="18" charset="0"/>
                                    </a:rPr>
                                    <m:t>𝑎</m:t>
                                  </m:r>
                                </m:e>
                              </m:d>
                            </m:e>
                            <m:sup>
                              <m:r>
                                <a:rPr lang="zh-CN" altLang="en-US" sz="2400">
                                  <a:latin typeface="Cambria Math" panose="02040503050406030204" pitchFamily="18" charset="0"/>
                                </a:rPr>
                                <m:t>2</m:t>
                              </m:r>
                            </m:sup>
                          </m:sSup>
                        </m:den>
                      </m:f>
                      <m:r>
                        <a:rPr lang="zh-CN" altLang="en-US" sz="240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𝑏</m:t>
                          </m:r>
                        </m:e>
                      </m:d>
                      <m:r>
                        <a:rPr lang="zh-CN" altLang="en-US" sz="2400">
                          <a:latin typeface="Cambria Math" panose="02040503050406030204" pitchFamily="18" charset="0"/>
                        </a:rPr>
                        <m:t>−</m:t>
                      </m:r>
                      <m:r>
                        <a:rPr lang="zh-CN" altLang="en-US" sz="2400" i="1">
                          <a:latin typeface="Cambria Math" panose="02040503050406030204" pitchFamily="18" charset="0"/>
                        </a:rPr>
                        <m:t>𝑓</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𝑎</m:t>
                          </m:r>
                        </m:e>
                      </m:d>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a:latin typeface="Cambria Math" panose="02040503050406030204" pitchFamily="18" charset="0"/>
                                    </a:rPr>
                                    <m:t>2</m:t>
                                  </m:r>
                                </m:sub>
                              </m:sSub>
                            </m:e>
                          </m:d>
                        </m:e>
                      </m:d>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𝜉</m:t>
                                  </m:r>
                                </m:e>
                                <m:sub>
                                  <m:r>
                                    <a:rPr lang="zh-CN" altLang="en-US" sz="2400">
                                      <a:latin typeface="Cambria Math" panose="02040503050406030204" pitchFamily="18" charset="0"/>
                                    </a:rPr>
                                    <m:t>1</m:t>
                                  </m:r>
                                </m:sub>
                              </m:sSub>
                            </m:e>
                          </m:d>
                        </m:e>
                      </m:d>
                      <m:r>
                        <a:rPr lang="zh-CN" altLang="en-US" sz="2400">
                          <a:latin typeface="Cambria Math" panose="02040503050406030204" pitchFamily="18" charset="0"/>
                        </a:rPr>
                        <m:t>≤2</m:t>
                      </m:r>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𝜉</m:t>
                              </m:r>
                            </m:e>
                          </m:d>
                        </m:e>
                      </m:d>
                    </m:oMath>
                  </m:oMathPara>
                </a14:m>
                <a:endParaRPr lang="zh-CN" altLang="en-US" sz="2400" dirty="0"/>
              </a:p>
            </p:txBody>
          </p:sp>
        </mc:Choice>
        <mc:Fallback xmlns="">
          <p:sp>
            <p:nvSpPr>
              <p:cNvPr id="12" name="矩形 11">
                <a:extLst>
                  <a:ext uri="{FF2B5EF4-FFF2-40B4-BE49-F238E27FC236}">
                    <a16:creationId xmlns:a16="http://schemas.microsoft.com/office/drawing/2014/main" id="{DCD91C0B-64E0-44C2-908A-09C5ADE236D2}"/>
                  </a:ext>
                </a:extLst>
              </p:cNvPr>
              <p:cNvSpPr>
                <a:spLocks noRot="1" noChangeAspect="1" noMove="1" noResize="1" noEditPoints="1" noAdjustHandles="1" noChangeArrowheads="1" noChangeShapeType="1" noTextEdit="1"/>
              </p:cNvSpPr>
              <p:nvPr/>
            </p:nvSpPr>
            <p:spPr>
              <a:xfrm>
                <a:off x="261113" y="4936573"/>
                <a:ext cx="7714612" cy="83843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BE153E1-819E-4E0D-B51B-8930A051D818}"/>
                  </a:ext>
                </a:extLst>
              </p:cNvPr>
              <p:cNvSpPr/>
              <p:nvPr/>
            </p:nvSpPr>
            <p:spPr>
              <a:xfrm>
                <a:off x="1812368" y="5759065"/>
                <a:ext cx="6888870" cy="653064"/>
              </a:xfrm>
              <a:prstGeom prst="rect">
                <a:avLst/>
              </a:prstGeom>
            </p:spPr>
            <p:txBody>
              <a:bodyPr wrap="square">
                <a:spAutoFit/>
              </a:bodyPr>
              <a:lstStyle/>
              <a:p>
                <a:pPr algn="just">
                  <a:spcAft>
                    <a:spcPts val="0"/>
                  </a:spcAft>
                </a:pPr>
                <a:r>
                  <a:rPr lang="zh-CN" altLang="zh-CN" sz="2400" i="1" kern="100" dirty="0">
                    <a:solidFill>
                      <a:schemeClr val="tx1"/>
                    </a:solidFill>
                    <a:latin typeface="等线" panose="02010600030101010101" pitchFamily="2" charset="-122"/>
                    <a:ea typeface="等线" panose="02010600030101010101" pitchFamily="2" charset="-122"/>
                    <a:cs typeface="Times New Roman" panose="02020603050405020304" pitchFamily="18" charset="0"/>
                  </a:rPr>
                  <a:t>故存在</a:t>
                </a:r>
                <a14:m>
                  <m:oMath xmlns:m="http://schemas.openxmlformats.org/officeDocument/2006/math">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𝜉𝜖</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𝑎</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𝑏</m:t>
                        </m:r>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zh-CN"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使得</m:t>
                    </m:r>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sup>
                        </m:sSup>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𝜉</m:t>
                            </m:r>
                          </m:e>
                        </m:d>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4</m:t>
                        </m:r>
                      </m:num>
                      <m:den>
                        <m:sSup>
                          <m:sSup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𝑏</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𝑎</m:t>
                                </m:r>
                              </m:e>
                            </m:d>
                          </m:e>
                          <m:sup>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2</m:t>
                            </m:r>
                          </m:sup>
                        </m:sSup>
                      </m:den>
                    </m:f>
                    <m:d>
                      <m:dPr>
                        <m:begChr m:val="|"/>
                        <m:endChr m:val="|"/>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𝑏</m:t>
                            </m:r>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𝑎</m:t>
                            </m:r>
                          </m:e>
                        </m:d>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2400" kern="100" dirty="0">
                  <a:solidFill>
                    <a:schemeClr val="tx1"/>
                  </a:solidFill>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9BE153E1-819E-4E0D-B51B-8930A051D818}"/>
                  </a:ext>
                </a:extLst>
              </p:cNvPr>
              <p:cNvSpPr>
                <a:spLocks noRot="1" noChangeAspect="1" noMove="1" noResize="1" noEditPoints="1" noAdjustHandles="1" noChangeArrowheads="1" noChangeShapeType="1" noTextEdit="1"/>
              </p:cNvSpPr>
              <p:nvPr/>
            </p:nvSpPr>
            <p:spPr>
              <a:xfrm>
                <a:off x="1812368" y="5759065"/>
                <a:ext cx="6888870" cy="653064"/>
              </a:xfrm>
              <a:prstGeom prst="rect">
                <a:avLst/>
              </a:prstGeom>
              <a:blipFill>
                <a:blip r:embed="rId11"/>
                <a:stretch>
                  <a:fillRect l="-1327" b="-3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454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9" grpId="0"/>
      <p:bldP spid="10" grpId="0"/>
      <p:bldP spid="11" grpId="0"/>
      <p:bldP spid="12"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17300" y="156797"/>
            <a:ext cx="1032314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）求极限</a:t>
            </a:r>
          </a:p>
        </p:txBody>
      </p:sp>
      <p:pic>
        <p:nvPicPr>
          <p:cNvPr id="9" name="图片 8"/>
          <p:cNvPicPr>
            <a:picLocks noChangeAspect="1"/>
          </p:cNvPicPr>
          <p:nvPr/>
        </p:nvPicPr>
        <p:blipFill>
          <a:blip r:embed="rId2"/>
          <a:stretch>
            <a:fillRect/>
          </a:stretch>
        </p:blipFill>
        <p:spPr>
          <a:xfrm>
            <a:off x="0" y="864683"/>
            <a:ext cx="12192000" cy="5912333"/>
          </a:xfrm>
          <a:prstGeom prst="rect">
            <a:avLst/>
          </a:prstGeom>
        </p:spPr>
      </p:pic>
    </p:spTree>
    <p:extLst>
      <p:ext uri="{BB962C8B-B14F-4D97-AF65-F5344CB8AC3E}">
        <p14:creationId xmlns:p14="http://schemas.microsoft.com/office/powerpoint/2010/main" val="37856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9051" y="-1"/>
            <a:ext cx="12211051" cy="1626669"/>
          </a:xfrm>
          <a:prstGeom prst="rect">
            <a:avLst/>
          </a:prstGeom>
        </p:spPr>
      </p:pic>
      <p:pic>
        <p:nvPicPr>
          <p:cNvPr id="6" name="图片 5"/>
          <p:cNvPicPr>
            <a:picLocks noChangeAspect="1"/>
          </p:cNvPicPr>
          <p:nvPr/>
        </p:nvPicPr>
        <p:blipFill>
          <a:blip r:embed="rId3"/>
          <a:stretch>
            <a:fillRect/>
          </a:stretch>
        </p:blipFill>
        <p:spPr>
          <a:xfrm>
            <a:off x="-19051" y="1626668"/>
            <a:ext cx="12211051" cy="5231332"/>
          </a:xfrm>
          <a:prstGeom prst="rect">
            <a:avLst/>
          </a:prstGeom>
        </p:spPr>
      </p:pic>
    </p:spTree>
    <p:extLst>
      <p:ext uri="{BB962C8B-B14F-4D97-AF65-F5344CB8AC3E}">
        <p14:creationId xmlns:p14="http://schemas.microsoft.com/office/powerpoint/2010/main" val="357381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 y="0"/>
            <a:ext cx="12192001" cy="1609825"/>
          </a:xfrm>
          <a:prstGeom prst="rect">
            <a:avLst/>
          </a:prstGeom>
        </p:spPr>
      </p:pic>
      <p:pic>
        <p:nvPicPr>
          <p:cNvPr id="4" name="图片 3"/>
          <p:cNvPicPr>
            <a:picLocks noChangeAspect="1"/>
          </p:cNvPicPr>
          <p:nvPr/>
        </p:nvPicPr>
        <p:blipFill>
          <a:blip r:embed="rId3"/>
          <a:stretch>
            <a:fillRect/>
          </a:stretch>
        </p:blipFill>
        <p:spPr>
          <a:xfrm>
            <a:off x="0" y="1609824"/>
            <a:ext cx="12192000" cy="3385687"/>
          </a:xfrm>
          <a:prstGeom prst="rect">
            <a:avLst/>
          </a:prstGeom>
        </p:spPr>
      </p:pic>
    </p:spTree>
    <p:extLst>
      <p:ext uri="{BB962C8B-B14F-4D97-AF65-F5344CB8AC3E}">
        <p14:creationId xmlns:p14="http://schemas.microsoft.com/office/powerpoint/2010/main" val="35283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4262" y="125129"/>
            <a:ext cx="138603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小结：</a:t>
            </a:r>
          </a:p>
        </p:txBody>
      </p:sp>
      <p:sp>
        <p:nvSpPr>
          <p:cNvPr id="8" name="文本框 7"/>
          <p:cNvSpPr txBox="1"/>
          <p:nvPr/>
        </p:nvSpPr>
        <p:spPr>
          <a:xfrm>
            <a:off x="211756" y="1126156"/>
            <a:ext cx="1108830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）运用泰勒定理求极限，主要针对分母阶数较高的</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0/0</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型不等式或含有</a:t>
            </a:r>
            <a:r>
              <a:rPr kumimoji="0" lang="en-US" altLang="zh-CN" sz="2800" b="0" i="0" u="none" strike="noStrike" kern="1200" cap="none" spc="0" normalizeH="0" baseline="0" noProof="0" dirty="0" err="1">
                <a:ln>
                  <a:noFill/>
                </a:ln>
                <a:solidFill>
                  <a:srgbClr val="000000"/>
                </a:solidFill>
                <a:effectLst/>
                <a:uLnTx/>
                <a:uFillTx/>
                <a:latin typeface="+mj-ea"/>
                <a:ea typeface="汉仪乐喵体W"/>
                <a:cs typeface="+mn-cs"/>
              </a:rPr>
              <a:t>sinx,lnx</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的多项式方程，其本质是保证所展开的函数的余项为</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0</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，其展开阶数大多由分母的最高次幂决定；</a:t>
            </a:r>
          </a:p>
        </p:txBody>
      </p:sp>
      <p:sp>
        <p:nvSpPr>
          <p:cNvPr id="9" name="文本框 8"/>
          <p:cNvSpPr txBox="1"/>
          <p:nvPr/>
        </p:nvSpPr>
        <p:spPr>
          <a:xfrm>
            <a:off x="77001" y="2423306"/>
            <a:ext cx="11088303" cy="33855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2</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）常用的高阶无穷小运算法则（</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P49</a:t>
            </a:r>
            <a:r>
              <a:rPr kumimoji="0" lang="zh-CN" altLang="en-US" sz="2800" b="0" i="0" u="none" strike="noStrike" kern="1200" cap="none" spc="0" normalizeH="0" baseline="0" noProof="0" dirty="0">
                <a:ln>
                  <a:noFill/>
                </a:ln>
                <a:solidFill>
                  <a:srgbClr val="000000"/>
                </a:solidFill>
                <a:effectLst/>
                <a:uLnTx/>
                <a:uFillTx/>
                <a:latin typeface="+mj-ea"/>
                <a:ea typeface="汉仪乐喵体W"/>
                <a:cs typeface="+mn-cs"/>
              </a:rPr>
              <a:t>）：</a:t>
            </a:r>
            <a:endPar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          (</a:t>
            </a:r>
            <a:r>
              <a:rPr kumimoji="0" lang="en-US" altLang="zh-CN" sz="2800" b="0" i="0" u="none" strike="noStrike" kern="1200" cap="none" spc="0" normalizeH="0" baseline="0" noProof="0" dirty="0" err="1">
                <a:ln>
                  <a:noFill/>
                </a:ln>
                <a:solidFill>
                  <a:srgbClr val="000000"/>
                </a:solidFill>
                <a:effectLst/>
                <a:uLnTx/>
                <a:uFillTx/>
                <a:latin typeface="+mj-ea"/>
                <a:ea typeface="汉仪乐喵体W"/>
                <a:cs typeface="+mn-cs"/>
              </a:rPr>
              <a:t>i</a:t>
            </a:r>
            <a:r>
              <a:rPr kumimoji="0" lang="en-US" altLang="zh-CN" sz="2800" b="0" i="0" u="none" strike="noStrike" kern="1200" cap="none" spc="0" normalizeH="0" baseline="0" noProof="0" dirty="0">
                <a:ln>
                  <a:noFill/>
                </a:ln>
                <a:solidFill>
                  <a:srgbClr val="000000"/>
                </a:solidFill>
                <a:effectLst/>
                <a:uLnTx/>
                <a:uFillTx/>
                <a:latin typeface="+mj-ea"/>
                <a:ea typeface="汉仪乐喵体W"/>
                <a:cs typeface="+mn-cs"/>
              </a:rPr>
              <a:t>)      </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(ii)    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)+o(x</a:t>
            </a:r>
            <a:r>
              <a:rPr kumimoji="0" lang="en-US" altLang="zh-CN" sz="28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l</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(iii)   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)+o(x</a:t>
            </a:r>
            <a:r>
              <a:rPr kumimoji="0" lang="en-US" altLang="zh-CN" sz="28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l</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)=o(</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x</a:t>
            </a:r>
            <a:r>
              <a:rPr kumimoji="0" lang="en-US" altLang="zh-CN" sz="2800" b="0" i="0" u="none" strike="noStrike" kern="100" cap="none" spc="0" normalizeH="0" baseline="30000" noProof="0" dirty="0" err="1">
                <a:ln>
                  <a:noFill/>
                </a:ln>
                <a:solidFill>
                  <a:srgbClr val="000000"/>
                </a:solidFill>
                <a:effectLst/>
                <a:uLnTx/>
                <a:uFillTx/>
                <a:latin typeface="+mj-ea"/>
                <a:ea typeface="汉仪乐喵体W"/>
                <a:cs typeface="Times New Roman" panose="02020603050405020304" pitchFamily="18" charset="0"/>
              </a:rPr>
              <a:t>k+l</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其中</a:t>
            </a:r>
            <a:r>
              <a:rPr kumimoji="0" lang="en-US"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k&lt;l,</a:t>
            </a:r>
            <a:r>
              <a:rPr kumimoji="0" lang="zh-CN" altLang="en-US"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且</a:t>
            </a:r>
            <a:r>
              <a:rPr kumimoji="0" lang="en-US" altLang="zh-CN" sz="28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k,l</a:t>
            </a:r>
            <a:r>
              <a:rPr kumimoji="0" lang="zh-CN" altLang="en-US"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均为正数</a:t>
            </a:r>
            <a:endParaRPr kumimoji="0" lang="zh-CN"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8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幼圆"/>
                <a:cs typeface="+mn-cs"/>
              </a:rPr>
              <a:t>       </a:t>
            </a:r>
          </a:p>
        </p:txBody>
      </p:sp>
      <p:sp>
        <p:nvSpPr>
          <p:cNvPr id="10" name="文本框 9"/>
          <p:cNvSpPr txBox="1"/>
          <p:nvPr/>
        </p:nvSpPr>
        <p:spPr>
          <a:xfrm>
            <a:off x="77001" y="4654626"/>
            <a:ext cx="106262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3</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）几个初等函数的麦克劳林公式要牢记（</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P159-P160)</a:t>
            </a: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最好记住通式。</a:t>
            </a:r>
          </a:p>
        </p:txBody>
      </p:sp>
    </p:spTree>
    <p:extLst>
      <p:ext uri="{BB962C8B-B14F-4D97-AF65-F5344CB8AC3E}">
        <p14:creationId xmlns:p14="http://schemas.microsoft.com/office/powerpoint/2010/main" val="417517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2"/>
            </p:custDataLst>
          </p:nvPr>
        </p:nvSpPr>
        <p:spPr>
          <a:xfrm>
            <a:off x="612775" y="1109673"/>
            <a:ext cx="10976400" cy="626400"/>
          </a:xfrm>
        </p:spPr>
        <p:txBody>
          <a:bodyPr>
            <a:normAutofit fontScale="90000"/>
          </a:bodyPr>
          <a:lstStyle/>
          <a:p>
            <a:r>
              <a:rPr lang="zh-CN" altLang="en-US" dirty="0"/>
              <a:t>方法</a:t>
            </a:r>
            <a:r>
              <a:rPr lang="en-US" altLang="zh-CN" dirty="0"/>
              <a:t>3</a:t>
            </a:r>
            <a:br>
              <a:rPr lang="en-US" altLang="zh-CN" dirty="0"/>
            </a:br>
            <a:r>
              <a:rPr lang="zh-CN" altLang="en-US" dirty="0"/>
              <a:t>单调有界准则求解数列极限</a:t>
            </a:r>
            <a:endParaRPr lang="zh-CN" altLang="zh-CN" dirty="0"/>
          </a:p>
        </p:txBody>
      </p:sp>
      <p:pic>
        <p:nvPicPr>
          <p:cNvPr id="9" name="内容占位符 8" descr="C:\Users\kingsoft\Desktop\高清图\pexels-photo-209224.jpegpexels-photo-209224"/>
          <p:cNvPicPr>
            <a:picLocks noGrp="1" noChangeAspect="1"/>
          </p:cNvPicPr>
          <p:nvPr>
            <p:ph sz="quarter" idx="14"/>
            <p:custDataLst>
              <p:tags r:id="rId3"/>
            </p:custDataLst>
          </p:nvPr>
        </p:nvPicPr>
        <p:blipFill>
          <a:blip r:embed="rId5"/>
          <a:srcRect l="-180"/>
          <a:stretch>
            <a:fillRect/>
          </a:stretch>
        </p:blipFill>
        <p:spPr>
          <a:xfrm>
            <a:off x="612775" y="2810893"/>
            <a:ext cx="10964863" cy="3425376"/>
          </a:xfrm>
        </p:spPr>
      </p:pic>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103" y="0"/>
            <a:ext cx="7998373"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试</a:t>
            </a:r>
            <a:r>
              <a:rPr kumimoji="0" lang="zh-CN"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证</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a:t>
            </a:r>
            <a:r>
              <a:rPr kumimoji="0" lang="zh-CN" altLang="en-US"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40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arcsin</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x</a:t>
            </a:r>
            <a:r>
              <a:rPr kumimoji="0" lang="en-US" altLang="zh-CN" sz="40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-arcsinx</a:t>
            </a:r>
            <a:r>
              <a:rPr kumimoji="0" lang="en-US" altLang="zh-CN" sz="40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zh-CN"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40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40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endParaRPr kumimoji="0" lang="zh-CN" altLang="zh-CN" sz="40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矩形 4"/>
              <p:cNvSpPr/>
              <p:nvPr/>
            </p:nvSpPr>
            <p:spPr>
              <a:xfrm>
                <a:off x="1000253" y="2286429"/>
                <a:ext cx="11655972" cy="432874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即</a:t>
                </a:r>
              </a:p>
              <a:p>
                <a:pPr lvl="0" algn="just">
                  <a:defRPr/>
                </a:pP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 arcsinx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-arcsinx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lang="en-US" altLang="zh-CN" sz="3600" kern="100" dirty="0">
                    <a:solidFill>
                      <a:srgbClr val="000000"/>
                    </a:solidFill>
                    <a:ea typeface="汉仪乐喵体W"/>
                    <a:cs typeface="Times New Roman" panose="02020603050405020304" pitchFamily="18" charset="0"/>
                  </a:rPr>
                  <a:t> </a:t>
                </a:r>
                <a14:m>
                  <m:oMath xmlns:m="http://schemas.openxmlformats.org/officeDocument/2006/math">
                    <m:f>
                      <m:fPr>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fPr>
                      <m:num>
                        <m:r>
                          <m:rPr>
                            <m:nor/>
                          </m:rPr>
                          <a:rPr lang="en-US" altLang="zh-CN" sz="3600" b="0" i="0" kern="100" smtClean="0">
                            <a:solidFill>
                              <a:srgbClr val="000000"/>
                            </a:solidFill>
                            <a:latin typeface="Cambria Math" panose="02040503050406030204" pitchFamily="18" charset="0"/>
                            <a:ea typeface="汉仪乐喵体W"/>
                            <a:cs typeface="Times New Roman" panose="02020603050405020304" pitchFamily="18" charset="0"/>
                          </a:rPr>
                          <m:t>|</m:t>
                        </m:r>
                        <m:r>
                          <m:rPr>
                            <m:nor/>
                          </m:rPr>
                          <a:rPr lang="en-US" altLang="zh-CN" sz="3600" kern="100" dirty="0">
                            <a:solidFill>
                              <a:srgbClr val="000000"/>
                            </a:solidFill>
                            <a:latin typeface="+mj-ea"/>
                            <a:ea typeface="汉仪乐喵体W"/>
                            <a:cs typeface="Times New Roman" panose="02020603050405020304" pitchFamily="18" charset="0"/>
                          </a:rPr>
                          <m:t>x</m:t>
                        </m:r>
                        <m:r>
                          <m:rPr>
                            <m:nor/>
                          </m:rPr>
                          <a:rPr lang="en-US" altLang="zh-CN" sz="3600" kern="100" baseline="-25000" dirty="0">
                            <a:solidFill>
                              <a:srgbClr val="000000"/>
                            </a:solidFill>
                            <a:latin typeface="+mj-ea"/>
                            <a:ea typeface="汉仪乐喵体W"/>
                            <a:cs typeface="Times New Roman" panose="02020603050405020304" pitchFamily="18" charset="0"/>
                          </a:rPr>
                          <m:t>1</m:t>
                        </m:r>
                        <m:r>
                          <m:rPr>
                            <m:nor/>
                          </m:rPr>
                          <a:rPr lang="en-US" altLang="zh-CN" sz="3600" kern="100" dirty="0">
                            <a:solidFill>
                              <a:srgbClr val="000000"/>
                            </a:solidFill>
                            <a:latin typeface="+mj-ea"/>
                            <a:ea typeface="汉仪乐喵体W"/>
                            <a:cs typeface="Times New Roman" panose="02020603050405020304" pitchFamily="18" charset="0"/>
                          </a:rPr>
                          <m:t>−</m:t>
                        </m:r>
                        <m:r>
                          <m:rPr>
                            <m:nor/>
                          </m:rPr>
                          <a:rPr lang="en-US" altLang="zh-CN" sz="3600" kern="100" dirty="0">
                            <a:solidFill>
                              <a:srgbClr val="000000"/>
                            </a:solidFill>
                            <a:latin typeface="+mj-ea"/>
                            <a:ea typeface="汉仪乐喵体W"/>
                            <a:cs typeface="Times New Roman" panose="02020603050405020304" pitchFamily="18" charset="0"/>
                          </a:rPr>
                          <m:t>x</m:t>
                        </m:r>
                        <m:r>
                          <m:rPr>
                            <m:nor/>
                          </m:rPr>
                          <a:rPr lang="en-US" altLang="zh-CN" sz="3600" kern="100" baseline="-25000" dirty="0">
                            <a:solidFill>
                              <a:srgbClr val="000000"/>
                            </a:solidFill>
                            <a:latin typeface="+mj-ea"/>
                            <a:ea typeface="汉仪乐喵体W"/>
                            <a:cs typeface="Times New Roman" panose="02020603050405020304" pitchFamily="18" charset="0"/>
                          </a:rPr>
                          <m:t>2</m:t>
                        </m:r>
                        <m:r>
                          <m:rPr>
                            <m:nor/>
                          </m:rPr>
                          <a:rPr lang="en-US" altLang="zh-CN" sz="3600" b="0" i="0" kern="100" smtClean="0">
                            <a:solidFill>
                              <a:srgbClr val="000000"/>
                            </a:solidFill>
                            <a:latin typeface="Cambria Math" panose="02040503050406030204" pitchFamily="18" charset="0"/>
                            <a:ea typeface="汉仪乐喵体W"/>
                            <a:cs typeface="Times New Roman" panose="02020603050405020304" pitchFamily="18" charset="0"/>
                          </a:rPr>
                          <m:t>|</m:t>
                        </m:r>
                      </m:num>
                      <m:den>
                        <m:rad>
                          <m:radPr>
                            <m:degHide m:val="on"/>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radPr>
                          <m:deg/>
                          <m:e>
                            <m:sSup>
                              <m:sSupPr>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sSupPr>
                              <m:e>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1</m:t>
                                </m:r>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m:t>
                                </m:r>
                                <m:r>
                                  <m:rPr>
                                    <m:sty m:val="p"/>
                                  </m:rPr>
                                  <a:rPr lang="en-US" altLang="zh-CN" sz="3600" i="1" kern="100">
                                    <a:solidFill>
                                      <a:srgbClr val="000000"/>
                                    </a:solidFill>
                                    <a:latin typeface="Cambria Math" panose="02040503050406030204" pitchFamily="18" charset="0"/>
                                    <a:ea typeface="汉仪乐喵体W"/>
                                    <a:cs typeface="Times New Roman" panose="02020603050405020304" pitchFamily="18" charset="0"/>
                                  </a:rPr>
                                  <m:t>ξ</m:t>
                                </m:r>
                              </m:e>
                              <m:sup>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2</m:t>
                                </m:r>
                              </m:sup>
                            </m:sSup>
                          </m:e>
                        </m:rad>
                      </m:den>
                    </m:f>
                  </m:oMath>
                </a14:m>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endPar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a:p>
                <a:pPr lvl="0" algn="just">
                  <a:defRPr/>
                </a:pP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由</a:t>
                </a:r>
                <a14:m>
                  <m:oMath xmlns:m="http://schemas.openxmlformats.org/officeDocument/2006/math">
                    <m:f>
                      <m:fPr>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fPr>
                      <m:num>
                        <m:r>
                          <m:rPr>
                            <m:nor/>
                          </m:rPr>
                          <a:rPr lang="en-US" altLang="zh-CN" sz="3600" b="0" i="0" kern="100" smtClean="0">
                            <a:solidFill>
                              <a:srgbClr val="000000"/>
                            </a:solidFill>
                            <a:latin typeface="Cambria Math" panose="02040503050406030204" pitchFamily="18" charset="0"/>
                            <a:ea typeface="汉仪乐喵体W"/>
                            <a:cs typeface="Times New Roman" panose="02020603050405020304" pitchFamily="18" charset="0"/>
                          </a:rPr>
                          <m:t>1</m:t>
                        </m:r>
                      </m:num>
                      <m:den>
                        <m:rad>
                          <m:radPr>
                            <m:degHide m:val="on"/>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radPr>
                          <m:deg/>
                          <m:e>
                            <m:sSup>
                              <m:sSupPr>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sSupPr>
                              <m:e>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1−</m:t>
                                </m:r>
                                <m:r>
                                  <m:rPr>
                                    <m:sty m:val="p"/>
                                  </m:rPr>
                                  <a:rPr lang="en-US" altLang="zh-CN" sz="3600" i="1" kern="100">
                                    <a:solidFill>
                                      <a:srgbClr val="000000"/>
                                    </a:solidFill>
                                    <a:latin typeface="Cambria Math" panose="02040503050406030204" pitchFamily="18" charset="0"/>
                                    <a:ea typeface="汉仪乐喵体W"/>
                                    <a:cs typeface="Times New Roman" panose="02020603050405020304" pitchFamily="18" charset="0"/>
                                  </a:rPr>
                                  <m:t>ξ</m:t>
                                </m:r>
                              </m:e>
                              <m:sup>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2</m:t>
                                </m:r>
                              </m:sup>
                            </m:sSup>
                          </m:e>
                        </m:rad>
                      </m:den>
                    </m:f>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 </m:t>
                    </m:r>
                  </m:oMath>
                </a14:m>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1</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，得</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a:t>
                </a:r>
                <a:r>
                  <a:rPr kumimoji="0" lang="en-US" altLang="zh-CN" sz="36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arcsin</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-arcsinx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endPar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1000253" y="2286429"/>
                <a:ext cx="11655972" cy="4328749"/>
              </a:xfrm>
              <a:prstGeom prst="rect">
                <a:avLst/>
              </a:prstGeom>
              <a:blipFill>
                <a:blip r:embed="rId2"/>
                <a:stretch>
                  <a:fillRect l="-1569" b="-4366"/>
                </a:stretch>
              </a:blipFill>
            </p:spPr>
            <p:txBody>
              <a:bodyPr/>
              <a:lstStyle/>
              <a:p>
                <a:r>
                  <a:rPr lang="zh-CN" altLang="en-US">
                    <a:noFill/>
                  </a:rPr>
                  <a:t> </a:t>
                </a:r>
              </a:p>
            </p:txBody>
          </p:sp>
        </mc:Fallback>
      </mc:AlternateContent>
      <p:sp>
        <p:nvSpPr>
          <p:cNvPr id="2" name="文本框 1"/>
          <p:cNvSpPr txBox="1"/>
          <p:nvPr/>
        </p:nvSpPr>
        <p:spPr>
          <a:xfrm>
            <a:off x="0" y="1001027"/>
            <a:ext cx="10125777"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证明：令</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f(x)=</a:t>
            </a:r>
            <a:r>
              <a:rPr kumimoji="0" lang="en-US" altLang="zh-CN" sz="3600" b="0" i="0" u="none" strike="noStrike" kern="100" cap="none" spc="0" normalizeH="0" baseline="0" noProof="0" dirty="0" err="1">
                <a:ln>
                  <a:noFill/>
                </a:ln>
                <a:solidFill>
                  <a:srgbClr val="000000"/>
                </a:solidFill>
                <a:effectLst/>
                <a:uLnTx/>
                <a:uFillTx/>
                <a:latin typeface="+mj-ea"/>
                <a:ea typeface="汉仪乐喵体W"/>
                <a:cs typeface="Times New Roman" panose="02020603050405020304" pitchFamily="18" charset="0"/>
              </a:rPr>
              <a:t>arcsinx</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，则</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f(x)’=1/√</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1-x</a:t>
            </a:r>
            <a:r>
              <a:rPr kumimoji="0" lang="en-US" altLang="zh-CN" sz="36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2</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3" name="文本框 2"/>
              <p:cNvSpPr txBox="1"/>
              <p:nvPr/>
            </p:nvSpPr>
            <p:spPr>
              <a:xfrm>
                <a:off x="519765" y="1674674"/>
                <a:ext cx="11232682" cy="215405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显然，</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f(x)</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在（</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）或（</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）上满足朗格朗日中值定理条件，所以介于</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与</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r>
                  <a:rPr kumimoji="0" lang="zh-CN"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之间必有一点ξ，使得</a:t>
                </a:r>
              </a:p>
              <a:p>
                <a:pPr lvl="0" algn="just">
                  <a:defRPr/>
                </a:pP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                   arcsinx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1</a:t>
                </a:r>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-arcsinx</a:t>
                </a:r>
                <a:r>
                  <a:rPr kumimoji="0" lang="en-US" altLang="zh-CN" sz="3600" b="0" i="0" u="none" strike="noStrike" kern="100" cap="none" spc="0" normalizeH="0" baseline="-25000" noProof="0" dirty="0">
                    <a:ln>
                      <a:noFill/>
                    </a:ln>
                    <a:solidFill>
                      <a:srgbClr val="000000"/>
                    </a:solidFill>
                    <a:effectLst/>
                    <a:uLnTx/>
                    <a:uFillTx/>
                    <a:latin typeface="+mj-ea"/>
                    <a:ea typeface="汉仪乐喵体W"/>
                    <a:cs typeface="Times New Roman" panose="02020603050405020304" pitchFamily="18" charset="0"/>
                  </a:rPr>
                  <a:t>2</a:t>
                </a:r>
                <a14:m>
                  <m:oMath xmlns:m="http://schemas.openxmlformats.org/officeDocument/2006/math">
                    <m:r>
                      <a:rPr kumimoji="0" lang="en-US" altLang="zh-CN" sz="3600" b="0" i="1" u="none" strike="noStrike" kern="100" cap="none" spc="0" normalizeH="0" baseline="0" noProof="0" smtClean="0">
                        <a:ln>
                          <a:noFill/>
                        </a:ln>
                        <a:solidFill>
                          <a:srgbClr val="000000"/>
                        </a:solidFill>
                        <a:effectLst/>
                        <a:uLnTx/>
                        <a:uFillTx/>
                        <a:latin typeface="Cambria Math" panose="02040503050406030204" pitchFamily="18" charset="0"/>
                        <a:ea typeface="汉仪乐喵体W"/>
                        <a:cs typeface="Times New Roman" panose="02020603050405020304" pitchFamily="18" charset="0"/>
                      </a:rPr>
                      <m:t>=</m:t>
                    </m:r>
                    <m:f>
                      <m:fPr>
                        <m:ctrlPr>
                          <a:rPr kumimoji="0" lang="en-US" altLang="zh-CN" sz="3600" b="0" i="1" u="none" strike="noStrike" kern="100" cap="none" spc="0" normalizeH="0" baseline="0" noProof="0" smtClean="0">
                            <a:ln>
                              <a:noFill/>
                            </a:ln>
                            <a:solidFill>
                              <a:srgbClr val="000000"/>
                            </a:solidFill>
                            <a:effectLst/>
                            <a:uLnTx/>
                            <a:uFillTx/>
                            <a:latin typeface="Cambria Math" panose="02040503050406030204" pitchFamily="18" charset="0"/>
                            <a:ea typeface="汉仪乐喵体W"/>
                            <a:cs typeface="Times New Roman" panose="02020603050405020304" pitchFamily="18" charset="0"/>
                          </a:rPr>
                        </m:ctrlPr>
                      </m:fPr>
                      <m:num>
                        <m:r>
                          <m:rPr>
                            <m:nor/>
                          </m:rPr>
                          <a:rPr lang="en-US" altLang="zh-CN" sz="3600" kern="100" dirty="0">
                            <a:solidFill>
                              <a:srgbClr val="000000"/>
                            </a:solidFill>
                            <a:latin typeface="+mj-ea"/>
                            <a:ea typeface="汉仪乐喵体W"/>
                            <a:cs typeface="Times New Roman" panose="02020603050405020304" pitchFamily="18" charset="0"/>
                          </a:rPr>
                          <m:t>x</m:t>
                        </m:r>
                        <m:r>
                          <m:rPr>
                            <m:nor/>
                          </m:rPr>
                          <a:rPr lang="en-US" altLang="zh-CN" sz="3600" kern="100" baseline="-25000" dirty="0">
                            <a:solidFill>
                              <a:srgbClr val="000000"/>
                            </a:solidFill>
                            <a:latin typeface="+mj-ea"/>
                            <a:ea typeface="汉仪乐喵体W"/>
                            <a:cs typeface="Times New Roman" panose="02020603050405020304" pitchFamily="18" charset="0"/>
                          </a:rPr>
                          <m:t>1</m:t>
                        </m:r>
                        <m:r>
                          <m:rPr>
                            <m:nor/>
                          </m:rPr>
                          <a:rPr lang="en-US" altLang="zh-CN" sz="3600" kern="100" dirty="0">
                            <a:solidFill>
                              <a:srgbClr val="000000"/>
                            </a:solidFill>
                            <a:latin typeface="+mj-ea"/>
                            <a:ea typeface="汉仪乐喵体W"/>
                            <a:cs typeface="Times New Roman" panose="02020603050405020304" pitchFamily="18" charset="0"/>
                          </a:rPr>
                          <m:t>-</m:t>
                        </m:r>
                        <m:r>
                          <m:rPr>
                            <m:nor/>
                          </m:rPr>
                          <a:rPr lang="en-US" altLang="zh-CN" sz="3600" kern="100" dirty="0">
                            <a:solidFill>
                              <a:srgbClr val="000000"/>
                            </a:solidFill>
                            <a:latin typeface="+mj-ea"/>
                            <a:ea typeface="汉仪乐喵体W"/>
                            <a:cs typeface="Times New Roman" panose="02020603050405020304" pitchFamily="18" charset="0"/>
                          </a:rPr>
                          <m:t>x</m:t>
                        </m:r>
                        <m:r>
                          <m:rPr>
                            <m:nor/>
                          </m:rPr>
                          <a:rPr lang="en-US" altLang="zh-CN" sz="3600" kern="100" baseline="-25000" dirty="0">
                            <a:solidFill>
                              <a:srgbClr val="000000"/>
                            </a:solidFill>
                            <a:latin typeface="+mj-ea"/>
                            <a:ea typeface="汉仪乐喵体W"/>
                            <a:cs typeface="Times New Roman" panose="02020603050405020304" pitchFamily="18" charset="0"/>
                          </a:rPr>
                          <m:t>2</m:t>
                        </m:r>
                      </m:num>
                      <m:den>
                        <m:rad>
                          <m:radPr>
                            <m:degHide m:val="on"/>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radPr>
                          <m:deg/>
                          <m:e>
                            <m:sSup>
                              <m:sSupPr>
                                <m:ctrlPr>
                                  <a:rPr lang="en-US" altLang="zh-CN" sz="3600" i="1" kern="100">
                                    <a:solidFill>
                                      <a:srgbClr val="000000"/>
                                    </a:solidFill>
                                    <a:latin typeface="Cambria Math" panose="02040503050406030204" pitchFamily="18" charset="0"/>
                                    <a:ea typeface="汉仪乐喵体W"/>
                                    <a:cs typeface="Times New Roman" panose="02020603050405020304" pitchFamily="18" charset="0"/>
                                  </a:rPr>
                                </m:ctrlPr>
                              </m:sSupPr>
                              <m:e>
                                <m:r>
                                  <a:rPr lang="en-US" altLang="zh-CN" sz="3600" b="0" i="1" kern="100" smtClean="0">
                                    <a:solidFill>
                                      <a:srgbClr val="000000"/>
                                    </a:solidFill>
                                    <a:latin typeface="Cambria Math" panose="02040503050406030204" pitchFamily="18" charset="0"/>
                                    <a:ea typeface="汉仪乐喵体W"/>
                                    <a:cs typeface="Times New Roman" panose="02020603050405020304" pitchFamily="18" charset="0"/>
                                  </a:rPr>
                                  <m:t>1</m:t>
                                </m:r>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m:t>
                                </m:r>
                                <m:r>
                                  <m:rPr>
                                    <m:sty m:val="p"/>
                                  </m:rPr>
                                  <a:rPr lang="en-US" altLang="zh-CN" sz="3600" i="1" kern="100" smtClean="0">
                                    <a:solidFill>
                                      <a:srgbClr val="000000"/>
                                    </a:solidFill>
                                    <a:latin typeface="Cambria Math" panose="02040503050406030204" pitchFamily="18" charset="0"/>
                                    <a:ea typeface="汉仪乐喵体W"/>
                                    <a:cs typeface="Times New Roman" panose="02020603050405020304" pitchFamily="18" charset="0"/>
                                  </a:rPr>
                                  <m:t>ξ</m:t>
                                </m:r>
                              </m:e>
                              <m:sup>
                                <m:r>
                                  <a:rPr lang="en-US" altLang="zh-CN" sz="3600" i="1" kern="100">
                                    <a:solidFill>
                                      <a:srgbClr val="000000"/>
                                    </a:solidFill>
                                    <a:latin typeface="Cambria Math" panose="02040503050406030204" pitchFamily="18" charset="0"/>
                                    <a:ea typeface="汉仪乐喵体W"/>
                                    <a:cs typeface="Times New Roman" panose="02020603050405020304" pitchFamily="18" charset="0"/>
                                  </a:rPr>
                                  <m:t>2</m:t>
                                </m:r>
                              </m:sup>
                            </m:sSup>
                          </m:e>
                        </m:rad>
                      </m:den>
                    </m:f>
                  </m:oMath>
                </a14:m>
                <a:r>
                  <a:rPr kumimoji="0" lang="en-US" altLang="zh-CN" sz="36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a:t>
                </a:r>
                <a:endParaRPr kumimoji="0" lang="zh-CN" altLang="en-US" sz="1800" b="0" i="0" u="none" strike="noStrike" kern="1200" cap="none" spc="0" normalizeH="0" baseline="0" noProof="0" dirty="0">
                  <a:ln>
                    <a:noFill/>
                  </a:ln>
                  <a:solidFill>
                    <a:srgbClr val="000000"/>
                  </a:solidFill>
                  <a:effectLst/>
                  <a:uLnTx/>
                  <a:uFillTx/>
                  <a:latin typeface="幼圆"/>
                  <a:cs typeface="+mn-cs"/>
                </a:endParaRPr>
              </a:p>
            </p:txBody>
          </p:sp>
        </mc:Choice>
        <mc:Fallback>
          <p:sp>
            <p:nvSpPr>
              <p:cNvPr id="3" name="文本框 2"/>
              <p:cNvSpPr txBox="1">
                <a:spLocks noRot="1" noChangeAspect="1" noMove="1" noResize="1" noEditPoints="1" noAdjustHandles="1" noChangeArrowheads="1" noChangeShapeType="1" noTextEdit="1"/>
              </p:cNvSpPr>
              <p:nvPr/>
            </p:nvSpPr>
            <p:spPr>
              <a:xfrm>
                <a:off x="519765" y="1674674"/>
                <a:ext cx="11232682" cy="2154051"/>
              </a:xfrm>
              <a:prstGeom prst="rect">
                <a:avLst/>
              </a:prstGeom>
              <a:blipFill>
                <a:blip r:embed="rId3"/>
                <a:stretch>
                  <a:fillRect l="-1628" t="-4816" r="-16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126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1821536"/>
          </a:xfrm>
          <a:prstGeom prst="rect">
            <a:avLst/>
          </a:prstGeom>
        </p:spPr>
      </p:pic>
      <p:pic>
        <p:nvPicPr>
          <p:cNvPr id="5" name="图片 4"/>
          <p:cNvPicPr>
            <a:picLocks noChangeAspect="1"/>
          </p:cNvPicPr>
          <p:nvPr/>
        </p:nvPicPr>
        <p:blipFill>
          <a:blip r:embed="rId3"/>
          <a:stretch>
            <a:fillRect/>
          </a:stretch>
        </p:blipFill>
        <p:spPr>
          <a:xfrm>
            <a:off x="1" y="1821536"/>
            <a:ext cx="12192000" cy="5108652"/>
          </a:xfrm>
          <a:prstGeom prst="rect">
            <a:avLst/>
          </a:prstGeom>
        </p:spPr>
      </p:pic>
    </p:spTree>
    <p:extLst>
      <p:ext uri="{BB962C8B-B14F-4D97-AF65-F5344CB8AC3E}">
        <p14:creationId xmlns:p14="http://schemas.microsoft.com/office/powerpoint/2010/main" val="14251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7300" y="156797"/>
            <a:ext cx="66648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4000" b="0" i="0" u="none" strike="noStrike" kern="1200" cap="none" spc="0" normalizeH="0" baseline="0" noProof="0" dirty="0">
                <a:ln>
                  <a:noFill/>
                </a:ln>
                <a:solidFill>
                  <a:srgbClr val="000000"/>
                </a:solidFill>
                <a:effectLst/>
                <a:uLnTx/>
                <a:uFillTx/>
                <a:latin typeface="+mj-ea"/>
                <a:ea typeface="汉仪乐喵体W"/>
                <a:cs typeface="+mn-cs"/>
              </a:rPr>
              <a:t>1</a:t>
            </a:r>
            <a:r>
              <a:rPr kumimoji="0" lang="zh-CN" altLang="en-US" sz="4000" b="0" i="0" u="none" strike="noStrike" kern="1200" cap="none" spc="0" normalizeH="0" baseline="0" noProof="0" dirty="0">
                <a:ln>
                  <a:noFill/>
                </a:ln>
                <a:solidFill>
                  <a:srgbClr val="000000"/>
                </a:solidFill>
                <a:effectLst/>
                <a:uLnTx/>
                <a:uFillTx/>
                <a:latin typeface="+mj-ea"/>
                <a:ea typeface="汉仪乐喵体W"/>
                <a:cs typeface="+mn-cs"/>
              </a:rPr>
              <a:t>）求极限     （了解）</a:t>
            </a:r>
          </a:p>
        </p:txBody>
      </p:sp>
      <p:sp>
        <p:nvSpPr>
          <p:cNvPr id="3" name="文本框 2"/>
          <p:cNvSpPr txBox="1"/>
          <p:nvPr/>
        </p:nvSpPr>
        <p:spPr>
          <a:xfrm>
            <a:off x="154003" y="1222407"/>
            <a:ext cx="24255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rPr>
              <a:t>求极限</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lim</a:t>
            </a: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 </a:t>
            </a:r>
            <a:endPar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4" name="文本框 3"/>
          <p:cNvSpPr txBox="1"/>
          <p:nvPr/>
        </p:nvSpPr>
        <p:spPr>
          <a:xfrm>
            <a:off x="2061410" y="1192259"/>
            <a:ext cx="2723950"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3200" b="1"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a:t>
            </a:r>
          </a:p>
        </p:txBody>
      </p:sp>
      <p:sp>
        <p:nvSpPr>
          <p:cNvPr id="5" name="文本框 4"/>
          <p:cNvSpPr txBox="1"/>
          <p:nvPr/>
        </p:nvSpPr>
        <p:spPr>
          <a:xfrm>
            <a:off x="2144493" y="1003340"/>
            <a:ext cx="4203032"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2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x</a:t>
            </a:r>
            <a:r>
              <a:rPr kumimoji="0" lang="en-US"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rPr>
              <a:t>-2</a:t>
            </a:r>
            <a:r>
              <a:rPr kumimoji="0" lang="en-US" altLang="zh-CN" sz="3200" b="0" i="0" u="none" strike="noStrike" kern="100" cap="none" spc="0" normalizeH="0" baseline="30000" noProof="0" dirty="0">
                <a:ln>
                  <a:noFill/>
                </a:ln>
                <a:solidFill>
                  <a:srgbClr val="000000"/>
                </a:solidFill>
                <a:effectLst/>
                <a:uLnTx/>
                <a:uFillTx/>
                <a:latin typeface="+mj-ea"/>
                <a:ea typeface="汉仪乐喵体W"/>
                <a:cs typeface="Times New Roman" panose="02020603050405020304" pitchFamily="18" charset="0"/>
              </a:rPr>
              <a:t>sinx</a:t>
            </a:r>
            <a:endParaRPr kumimoji="0" lang="zh-CN" altLang="zh-CN" sz="3200" b="0" i="0" u="none" strike="noStrike" kern="100" cap="none" spc="0" normalizeH="0" baseline="0" noProof="0" dirty="0">
              <a:ln>
                <a:noFill/>
              </a:ln>
              <a:solidFill>
                <a:srgbClr val="000000"/>
              </a:solidFill>
              <a:effectLst/>
              <a:uLnTx/>
              <a:uFillTx/>
              <a:latin typeface="+mj-ea"/>
              <a:ea typeface="汉仪乐喵体W"/>
              <a:cs typeface="Times New Roman" panose="02020603050405020304" pitchFamily="18" charset="0"/>
            </a:endParaRPr>
          </a:p>
        </p:txBody>
      </p:sp>
      <p:sp>
        <p:nvSpPr>
          <p:cNvPr id="6" name="文本框 5"/>
          <p:cNvSpPr txBox="1"/>
          <p:nvPr/>
        </p:nvSpPr>
        <p:spPr>
          <a:xfrm>
            <a:off x="2144493" y="1499721"/>
            <a:ext cx="21656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mj-ea"/>
                <a:ea typeface="汉仪乐喵体W"/>
                <a:cs typeface="+mn-cs"/>
              </a:rPr>
              <a:t>x-</a:t>
            </a:r>
            <a:r>
              <a:rPr kumimoji="0" lang="en-US" altLang="zh-CN" sz="3200" b="0" i="0" u="none" strike="noStrike" kern="1200" cap="none" spc="0" normalizeH="0" baseline="0" noProof="0" dirty="0" err="1">
                <a:ln>
                  <a:noFill/>
                </a:ln>
                <a:solidFill>
                  <a:srgbClr val="000000"/>
                </a:solidFill>
                <a:effectLst/>
                <a:uLnTx/>
                <a:uFillTx/>
                <a:latin typeface="+mj-ea"/>
                <a:ea typeface="汉仪乐喵体W"/>
                <a:cs typeface="+mn-cs"/>
              </a:rPr>
              <a:t>sinx</a:t>
            </a:r>
            <a:endParaRPr kumimoji="0" lang="zh-CN" altLang="en-US" sz="3200" b="0" i="0" u="none" strike="noStrike" kern="1200" cap="none" spc="0" normalizeH="0" baseline="0" noProof="0" dirty="0">
              <a:ln>
                <a:noFill/>
              </a:ln>
              <a:solidFill>
                <a:srgbClr val="000000"/>
              </a:solidFill>
              <a:effectLst/>
              <a:uLnTx/>
              <a:uFillTx/>
              <a:latin typeface="+mj-ea"/>
              <a:ea typeface="汉仪乐喵体W"/>
              <a:cs typeface="+mn-cs"/>
            </a:endParaRPr>
          </a:p>
        </p:txBody>
      </p:sp>
      <p:sp>
        <p:nvSpPr>
          <p:cNvPr id="7" name="文本框 6"/>
          <p:cNvSpPr txBox="1"/>
          <p:nvPr/>
        </p:nvSpPr>
        <p:spPr>
          <a:xfrm>
            <a:off x="1366786" y="1657924"/>
            <a:ext cx="8710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mj-ea"/>
                <a:ea typeface="汉仪乐喵体W"/>
                <a:cs typeface="+mn-cs"/>
              </a:rPr>
              <a:t>x</a:t>
            </a:r>
            <a:r>
              <a:rPr kumimoji="0" lang="en-US" altLang="zh-CN" sz="2000" b="0" i="0" u="none" strike="noStrike" kern="1200" cap="none" spc="0" normalizeH="0" baseline="0" noProof="0" dirty="0">
                <a:ln>
                  <a:noFill/>
                </a:ln>
                <a:solidFill>
                  <a:srgbClr val="000000"/>
                </a:solidFill>
                <a:effectLst/>
                <a:uLnTx/>
                <a:uFillTx/>
                <a:latin typeface="+mj-ea"/>
                <a:ea typeface="汉仪乐喵体W"/>
                <a:cs typeface="+mn-cs"/>
                <a:sym typeface="Wingdings" panose="05000000000000000000" pitchFamily="2" charset="2"/>
              </a:rPr>
              <a:t></a:t>
            </a:r>
            <a:r>
              <a:rPr kumimoji="0" lang="en-US" altLang="zh-CN" sz="2000" b="0" i="0" u="none" strike="noStrike" kern="1200" cap="none" spc="0" normalizeH="0" baseline="0" noProof="0" dirty="0">
                <a:ln>
                  <a:noFill/>
                </a:ln>
                <a:solidFill>
                  <a:srgbClr val="000000"/>
                </a:solidFill>
                <a:effectLst/>
                <a:uLnTx/>
                <a:uFillTx/>
                <a:latin typeface="+mj-ea"/>
                <a:ea typeface="汉仪乐喵体W"/>
                <a:cs typeface="+mn-cs"/>
              </a:rPr>
              <a:t>0</a:t>
            </a:r>
            <a:r>
              <a:rPr kumimoji="0" lang="en-US" altLang="zh-CN" sz="2000" b="0" i="0" u="none" strike="noStrike" kern="1200" cap="none" spc="0" normalizeH="0" baseline="30000" noProof="0" dirty="0">
                <a:ln>
                  <a:noFill/>
                </a:ln>
                <a:solidFill>
                  <a:srgbClr val="000000"/>
                </a:solidFill>
                <a:effectLst/>
                <a:uLnTx/>
                <a:uFillTx/>
                <a:latin typeface="+mj-ea"/>
                <a:ea typeface="汉仪乐喵体W"/>
                <a:cs typeface="+mn-cs"/>
              </a:rPr>
              <a:t>+</a:t>
            </a:r>
            <a:endParaRPr kumimoji="0" lang="zh-CN" altLang="zh-CN" sz="2000" b="0" i="0" u="none" strike="noStrike" kern="1200" cap="none" spc="0" normalizeH="0" baseline="0" noProof="0" dirty="0">
              <a:ln>
                <a:noFill/>
              </a:ln>
              <a:solidFill>
                <a:srgbClr val="000000"/>
              </a:solidFill>
              <a:effectLst/>
              <a:uLnTx/>
              <a:uFillTx/>
              <a:latin typeface="+mj-ea"/>
              <a:ea typeface="汉仪乐喵体W"/>
              <a:cs typeface="+mn-cs"/>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0223" y="0"/>
            <a:ext cx="8662275" cy="7106811"/>
          </a:xfrm>
          <a:prstGeom prst="rect">
            <a:avLst/>
          </a:prstGeom>
        </p:spPr>
      </p:pic>
    </p:spTree>
    <p:custDataLst>
      <p:tags r:id="rId1"/>
    </p:custDataLst>
    <p:extLst>
      <p:ext uri="{BB962C8B-B14F-4D97-AF65-F5344CB8AC3E}">
        <p14:creationId xmlns:p14="http://schemas.microsoft.com/office/powerpoint/2010/main" val="385253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083" y="94593"/>
            <a:ext cx="1195026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设函数</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f(x)</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在</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上连续，在（</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内可导，且</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f(a)=f(b)=1,</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试证存在</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η</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ξ</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en-US" altLang="zh-CN" sz="3600" b="0" i="0" u="none" strike="noStrike" kern="1200" cap="none" spc="0" normalizeH="0" baseline="0" noProof="0" dirty="0" err="1">
                <a:ln>
                  <a:noFill/>
                </a:ln>
                <a:solidFill>
                  <a:srgbClr val="000000"/>
                </a:solidFill>
                <a:effectLst/>
                <a:uLnTx/>
                <a:uFillTx/>
                <a:latin typeface="+mj-ea"/>
                <a:ea typeface="汉仪乐喵体W"/>
                <a:cs typeface="+mn-cs"/>
              </a:rPr>
              <a:t>a,b</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mn-cs"/>
              </a:rPr>
              <a:t>)</a:t>
            </a:r>
            <a:r>
              <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rPr>
              <a:t>，使得</a:t>
            </a:r>
          </a:p>
        </p:txBody>
      </p:sp>
      <p:sp>
        <p:nvSpPr>
          <p:cNvPr id="8" name="矩形 7"/>
          <p:cNvSpPr/>
          <p:nvPr/>
        </p:nvSpPr>
        <p:spPr>
          <a:xfrm>
            <a:off x="5884744" y="694757"/>
            <a:ext cx="421705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0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cs typeface="Times New Roman" panose="02020603050405020304" pitchFamily="18" charset="0"/>
              </a:rPr>
              <a:t> </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e</a:t>
            </a:r>
            <a:r>
              <a:rPr kumimoji="0" lang="zh-CN" altLang="zh-CN" sz="3600" b="0" i="0" u="none" strike="noStrike" kern="1200" cap="none" spc="0" normalizeH="0" baseline="30000" noProof="0" dirty="0">
                <a:ln>
                  <a:noFill/>
                </a:ln>
                <a:solidFill>
                  <a:srgbClr val="000000"/>
                </a:solidFill>
                <a:effectLst/>
                <a:uLnTx/>
                <a:uFillTx/>
                <a:latin typeface="+mj-ea"/>
                <a:ea typeface="汉仪乐喵体W"/>
                <a:cs typeface="Times New Roman" panose="02020603050405020304" pitchFamily="18" charset="0"/>
              </a:rPr>
              <a:t>η</a:t>
            </a:r>
            <a:r>
              <a:rPr kumimoji="0" lang="en-US" altLang="zh-CN" sz="3600" b="0" i="0" u="none" strike="noStrike" kern="1200" cap="none" spc="0" normalizeH="0" baseline="30000" noProof="0" dirty="0">
                <a:ln>
                  <a:noFill/>
                </a:ln>
                <a:solidFill>
                  <a:srgbClr val="000000"/>
                </a:solidFill>
                <a:effectLst/>
                <a:uLnTx/>
                <a:uFillTx/>
                <a:latin typeface="+mj-ea"/>
                <a:ea typeface="汉仪乐喵体W"/>
                <a:cs typeface="Times New Roman" panose="02020603050405020304" pitchFamily="18" charset="0"/>
              </a:rPr>
              <a:t>-</a:t>
            </a:r>
            <a:r>
              <a:rPr kumimoji="0" lang="zh-CN" altLang="zh-CN" sz="3600" b="0" i="0" u="none" strike="noStrike" kern="1200" cap="none" spc="0" normalizeH="0" baseline="30000" noProof="0" dirty="0">
                <a:ln>
                  <a:noFill/>
                </a:ln>
                <a:solidFill>
                  <a:srgbClr val="000000"/>
                </a:solidFill>
                <a:effectLst/>
                <a:uLnTx/>
                <a:uFillTx/>
                <a:latin typeface="+mj-ea"/>
                <a:ea typeface="汉仪乐喵体W"/>
                <a:cs typeface="Times New Roman" panose="02020603050405020304" pitchFamily="18" charset="0"/>
              </a:rPr>
              <a:t>ξ</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[f(</a:t>
            </a:r>
            <a:r>
              <a:rPr kumimoji="0" lang="zh-CN"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η</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)+f’(</a:t>
            </a:r>
            <a:r>
              <a:rPr kumimoji="0" lang="zh-CN"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η</a:t>
            </a:r>
            <a:r>
              <a:rPr kumimoji="0" lang="en-US" altLang="zh-CN" sz="3600" b="0" i="0" u="none" strike="noStrike" kern="1200" cap="none" spc="0" normalizeH="0" baseline="0" noProof="0" dirty="0">
                <a:ln>
                  <a:noFill/>
                </a:ln>
                <a:solidFill>
                  <a:srgbClr val="000000"/>
                </a:solidFill>
                <a:effectLst/>
                <a:uLnTx/>
                <a:uFillTx/>
                <a:latin typeface="+mj-ea"/>
                <a:ea typeface="汉仪乐喵体W"/>
                <a:cs typeface="Times New Roman" panose="02020603050405020304" pitchFamily="18" charset="0"/>
              </a:rPr>
              <a:t>)]=1</a:t>
            </a:r>
            <a:endParaRPr kumimoji="0" lang="zh-CN" altLang="en-US" sz="3600" b="0" i="0" u="none" strike="noStrike" kern="1200" cap="none" spc="0" normalizeH="0" baseline="0" noProof="0" dirty="0">
              <a:ln>
                <a:noFill/>
              </a:ln>
              <a:solidFill>
                <a:srgbClr val="000000"/>
              </a:solidFill>
              <a:effectLst/>
              <a:uLnTx/>
              <a:uFillTx/>
              <a:latin typeface="+mj-ea"/>
              <a:ea typeface="汉仪乐喵体W"/>
              <a:cs typeface="+mn-cs"/>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45" y="94593"/>
            <a:ext cx="10510344" cy="6858000"/>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8" y="798639"/>
            <a:ext cx="12192000" cy="5658239"/>
          </a:xfrm>
          <a:prstGeom prst="rect">
            <a:avLst/>
          </a:prstGeom>
        </p:spPr>
      </p:pic>
    </p:spTree>
    <p:extLst>
      <p:ext uri="{BB962C8B-B14F-4D97-AF65-F5344CB8AC3E}">
        <p14:creationId xmlns:p14="http://schemas.microsoft.com/office/powerpoint/2010/main" val="24982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10"/>
                                        </p:tgtEl>
                                      </p:cBhvr>
                                    </p:animEffect>
                                    <p:anim calcmode="lin" valueType="num">
                                      <p:cBhvr>
                                        <p:cTn id="24" dur="1000"/>
                                        <p:tgtEl>
                                          <p:spTgt spid="10"/>
                                        </p:tgtEl>
                                        <p:attrNameLst>
                                          <p:attrName>ppt_x</p:attrName>
                                        </p:attrNameLst>
                                      </p:cBhvr>
                                      <p:tavLst>
                                        <p:tav tm="0">
                                          <p:val>
                                            <p:strVal val="ppt_x"/>
                                          </p:val>
                                        </p:tav>
                                        <p:tav tm="100000">
                                          <p:val>
                                            <p:strVal val="ppt_x"/>
                                          </p:val>
                                        </p:tav>
                                      </p:tavLst>
                                    </p:anim>
                                    <p:anim calcmode="lin" valueType="num">
                                      <p:cBhvr>
                                        <p:cTn id="25" dur="1000"/>
                                        <p:tgtEl>
                                          <p:spTgt spid="10"/>
                                        </p:tgtEl>
                                        <p:attrNameLst>
                                          <p:attrName>ppt_y</p:attrName>
                                        </p:attrNameLst>
                                      </p:cBhvr>
                                      <p:tavLst>
                                        <p:tav tm="0">
                                          <p:val>
                                            <p:strVal val="ppt_y"/>
                                          </p:val>
                                        </p:tav>
                                        <p:tav tm="100000">
                                          <p:val>
                                            <p:strVal val="ppt_y+.1"/>
                                          </p:val>
                                        </p:tav>
                                      </p:tavLst>
                                    </p:anim>
                                    <p:set>
                                      <p:cBhvr>
                                        <p:cTn id="26" dur="1" fill="hold">
                                          <p:stCondLst>
                                            <p:cond delay="9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6414" y="869254"/>
            <a:ext cx="8319172" cy="5119491"/>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65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1650"/>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1650_7"/>
  <p:tag name="KSO_WM_TEMPLATE_SUBCATEGORY" val="0"/>
  <p:tag name="KSO_WM_SLIDE_ITEM_CNT" val="0"/>
  <p:tag name="KSO_WM_SLIDE_INDEX" val="7"/>
  <p:tag name="KSO_WM_TAG_VERSION" val="1.0"/>
  <p:tag name="KSO_WM_BEAUTIFY_FLAG" val="#wm#"/>
  <p:tag name="KSO_WM_TEMPLATE_CATEGORY" val="custom"/>
  <p:tag name="KSO_WM_TEMPLATE_INDEX" val="20201650"/>
  <p:tag name="KSO_WM_SLIDE_TYPE" val="sectionTitle"/>
  <p:tag name="KSO_WM_SLIDE_SUBTYPE" val="picTxt"/>
  <p:tag name="KSO_WM_SLIDE_LAYOUT" val="a_b"/>
  <p:tag name="KSO_WM_SLIDE_LAYOUT_CNT" val="1_2"/>
  <p:tag name="KSO_WM_TEMPLATE_MASTER_TYPE" val="1"/>
  <p:tag name="KSO_WM_TEMPLATE_COLOR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a*1"/>
  <p:tag name="KSO_WM_TEMPLATE_CATEGORY" val="custom"/>
  <p:tag name="KSO_WM_TEMPLATE_INDEX" val="20201650"/>
  <p:tag name="KSO_WM_UNIT_LAYERLEVEL" val="1"/>
  <p:tag name="KSO_WM_TAG_VERSION" val="1.0"/>
  <p:tag name="KSO_WM_BEAUTIFY_FLAG" val="#wm#"/>
  <p:tag name="KSO_WM_UNIT_ISCONTENTSTITLE" val="0"/>
  <p:tag name="KSO_WM_UNIT_PRESET_TEXT" val="第一章节"/>
  <p:tag name="KSO_WM_UNIT_NOCLEAR" val="0"/>
  <p:tag name="KSO_WM_UNIT_VALUE" val="5"/>
  <p:tag name="KSO_WM_UNIT_TYPE" val="a"/>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1"/>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正文，文字是您思想的提炼，请尽量言简意赅的阐述观点。"/>
  <p:tag name="KSO_WM_UNIT_NOCLEAR" val="0"/>
  <p:tag name="KSO_WM_UNIT_VALUE" val="40"/>
  <p:tag name="KSO_WM_UNIT_TYPE" val="b"/>
  <p:tag name="KSO_WM_UNIT_INDEX" val="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2"/>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标题"/>
  <p:tag name="KSO_WM_UNIT_NOCLEAR" val="0"/>
  <p:tag name="KSO_WM_UNIT_VALUE" val="12"/>
  <p:tag name="KSO_WM_UNIT_TYPE" val="b"/>
  <p:tag name="KSO_WM_UNIT_INDEX" val="2"/>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1650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1650"/>
  <p:tag name="KSO_WM_SLIDE_LAYOUT" val="a_d_f"/>
  <p:tag name="KSO_WM_SLIDE_LAYOUT_CNT" val="1_1_1"/>
  <p:tag name="KSO_WM_TEMPLATE_MASTER_TYPE" val="1"/>
  <p:tag name="KSO_WM_TEMPLATE_COLOR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1650_8*a*1"/>
  <p:tag name="KSO_WM_TEMPLATE_CATEGORY" val="custom"/>
  <p:tag name="KSO_WM_TEMPLATE_INDEX" val="20201650"/>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41.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45.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49.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54.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55.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56.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58.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61.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62.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65.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66.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67.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69.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201650_7"/>
  <p:tag name="KSO_WM_TEMPLATE_SUBCATEGORY" val="0"/>
  <p:tag name="KSO_WM_SLIDE_ITEM_CNT" val="0"/>
  <p:tag name="KSO_WM_SLIDE_INDEX" val="7"/>
  <p:tag name="KSO_WM_TAG_VERSION" val="1.0"/>
  <p:tag name="KSO_WM_BEAUTIFY_FLAG" val="#wm#"/>
  <p:tag name="KSO_WM_TEMPLATE_CATEGORY" val="custom"/>
  <p:tag name="KSO_WM_TEMPLATE_INDEX" val="20201650"/>
  <p:tag name="KSO_WM_SLIDE_TYPE" val="sectionTitle"/>
  <p:tag name="KSO_WM_SLIDE_SUBTYPE" val="picTxt"/>
  <p:tag name="KSO_WM_SLIDE_LAYOUT" val="a_b"/>
  <p:tag name="KSO_WM_SLIDE_LAYOUT_CNT" val="1_2"/>
  <p:tag name="KSO_WM_TEMPLATE_MASTER_TYPE" val="1"/>
  <p:tag name="KSO_WM_TEMPLATE_COLOR_TYPE" val="1"/>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a*1"/>
  <p:tag name="KSO_WM_TEMPLATE_CATEGORY" val="custom"/>
  <p:tag name="KSO_WM_TEMPLATE_INDEX" val="20201650"/>
  <p:tag name="KSO_WM_UNIT_LAYERLEVEL" val="1"/>
  <p:tag name="KSO_WM_TAG_VERSION" val="1.0"/>
  <p:tag name="KSO_WM_BEAUTIFY_FLAG" val="#wm#"/>
  <p:tag name="KSO_WM_UNIT_ISCONTENTSTITLE" val="0"/>
  <p:tag name="KSO_WM_UNIT_PRESET_TEXT" val="第一章节"/>
  <p:tag name="KSO_WM_UNIT_NOCLEAR" val="0"/>
  <p:tag name="KSO_WM_UNIT_VALUE" val="5"/>
  <p:tag name="KSO_WM_UNIT_TYPE" val="a"/>
  <p:tag name="KSO_WM_UNIT_INDEX" val="1"/>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1"/>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正文，文字是您思想的提炼，请尽量言简意赅的阐述观点。"/>
  <p:tag name="KSO_WM_UNIT_NOCLEAR" val="0"/>
  <p:tag name="KSO_WM_UNIT_VALUE" val="40"/>
  <p:tag name="KSO_WM_UNIT_TYPE" val="b"/>
  <p:tag name="KSO_WM_UNIT_INDEX"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2"/>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标题"/>
  <p:tag name="KSO_WM_UNIT_NOCLEAR" val="0"/>
  <p:tag name="KSO_WM_UNIT_VALUE" val="12"/>
  <p:tag name="KSO_WM_UNIT_TYPE" val="b"/>
  <p:tag name="KSO_WM_UNIT_INDEX" val="2"/>
</p:tagLst>
</file>

<file path=ppt/tags/tag175.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77.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78.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1.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2.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3.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4.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5.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6.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7.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8.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89.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1.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2.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3.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195.xml><?xml version="1.0" encoding="utf-8"?>
<p:tagLst xmlns:a="http://schemas.openxmlformats.org/drawingml/2006/main" xmlns:r="http://schemas.openxmlformats.org/officeDocument/2006/relationships" xmlns:p="http://schemas.openxmlformats.org/presentationml/2006/main">
  <p:tag name="KSO_WM_UNIT_VALUE" val="951*3043"/>
  <p:tag name="KSO_WM_UNIT_HIGHLIGHT" val="0"/>
  <p:tag name="KSO_WM_UNIT_COMPATIBLE" val="0"/>
  <p:tag name="KSO_WM_UNIT_DIAGRAM_ISNUMVISUAL" val="0"/>
  <p:tag name="KSO_WM_UNIT_DIAGRAM_ISREFERUNIT" val="0"/>
  <p:tag name="KSO_WM_UNIT_TYPE" val="d"/>
  <p:tag name="KSO_WM_UNIT_INDEX" val="1"/>
  <p:tag name="KSO_WM_UNIT_ID" val="custom20201650_11*d*1"/>
  <p:tag name="KSO_WM_TEMPLATE_CATEGORY" val="custom"/>
  <p:tag name="KSO_WM_TEMPLATE_INDEX" val="20201650"/>
  <p:tag name="KSO_WM_UNIT_LAYERLEVEL" val="1"/>
  <p:tag name="KSO_WM_TAG_VERSION" val="1.0"/>
  <p:tag name="KSO_WM_BEAUTIFY_FLAG" val="#wm#"/>
  <p:tag name="KSO_WM_UNIT_SUPPORT_UNIT_TYPE" val="[&quot;all&quot;]"/>
</p:tagLst>
</file>

<file path=ppt/tags/tag196.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7.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8.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199.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65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201.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202.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203.xml><?xml version="1.0" encoding="utf-8"?>
<p:tagLst xmlns:a="http://schemas.openxmlformats.org/drawingml/2006/main" xmlns:r="http://schemas.openxmlformats.org/officeDocument/2006/relationships" xmlns:p="http://schemas.openxmlformats.org/presentationml/2006/main">
  <p:tag name="KSO_WM_SLIDE_ID" val="custom20201650_9"/>
  <p:tag name="KSO_WM_TEMPLATE_SUBCATEGORY" val="0"/>
  <p:tag name="KSO_WM_SLIDE_ITEM_CNT" val="0"/>
  <p:tag name="KSO_WM_SLIDE_INDEX" val="9"/>
  <p:tag name="KSO_WM_TAG_VERSION" val="1.0"/>
  <p:tag name="KSO_WM_BEAUTIFY_FLAG" val="#wm#"/>
  <p:tag name="KSO_WM_TEMPLATE_CATEGORY" val="custom"/>
  <p:tag name="KSO_WM_TEMPLATE_INDEX" val="20201650"/>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1"/>
</p:tagLst>
</file>

<file path=ppt/tags/tag204.xml><?xml version="1.0" encoding="utf-8"?>
<p:tagLst xmlns:a="http://schemas.openxmlformats.org/drawingml/2006/main" xmlns:r="http://schemas.openxmlformats.org/officeDocument/2006/relationships" xmlns:p="http://schemas.openxmlformats.org/presentationml/2006/main">
  <p:tag name="KSO_WM_SLIDE_ID" val="custom20201650_2"/>
  <p:tag name="KSO_WM_TEMPLATE_SUBCATEGORY" val="0"/>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201650"/>
  <p:tag name="KSO_WM_SLIDE_LAYOUT" val="a_l"/>
  <p:tag name="KSO_WM_SLIDE_LAYOUT_CNT" val="1_1"/>
  <p:tag name="KSO_WM_SLIDE_TYPE" val="contents"/>
  <p:tag name="KSO_WM_SLIDE_SUBTYPE" val="diag"/>
  <p:tag name="KSO_WM_TEMPLATE_MASTER_TYPE" val="1"/>
  <p:tag name="KSO_WM_TEMPLATE_COLOR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2*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SLIDE_ID" val="custom20201650_3"/>
  <p:tag name="KSO_WM_TEMPLATE_SUBCATEGORY" val="0"/>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1650"/>
  <p:tag name="KSO_WM_SLIDE_LAYOUT" val="a_l"/>
  <p:tag name="KSO_WM_SLIDE_LAYOUT_CNT" val="1_1"/>
  <p:tag name="KSO_WM_SLIDE_TYPE" val="contents"/>
  <p:tag name="KSO_WM_SLIDE_SUBTYPE" val="diag"/>
  <p:tag name="KSO_WM_TEMPLATE_MASTER_TYPE" val="1"/>
  <p:tag name="KSO_WM_TEMPLATE_COLOR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3*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正文"/>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1650_3*l_h_f*1_1_1"/>
  <p:tag name="KSO_WM_TEMPLATE_CATEGORY" val="custom"/>
  <p:tag name="KSO_WM_TEMPLATE_INDEX" val="2020165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正文"/>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1650_3*l_h_f*1_2_1"/>
  <p:tag name="KSO_WM_TEMPLATE_CATEGORY" val="custom"/>
  <p:tag name="KSO_WM_TEMPLATE_INDEX" val="2020165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1650_3*l_h_i*1_1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1650_3*l_h_i*1_2_1"/>
  <p:tag name="KSO_WM_TEMPLATE_CATEGORY" val="custom"/>
  <p:tag name="KSO_WM_TEMPLATE_INDEX" val="20201650"/>
  <p:tag name="KSO_WM_UNIT_LAYERLEVEL" val="1_1_1"/>
  <p:tag name="KSO_WM_TAG_VERSION" val="1.0"/>
  <p:tag name="KSO_WM_BEAUTIFY_FLAG" val="#wm#"/>
  <p:tag name="KSO_WM_UNIT_FILL_FORE_SCHEMECOLOR_INDEX" val="13"/>
  <p:tag name="KSO_WM_UNIT_FILL_TYPE" val="1"/>
  <p:tag name="KSO_WM_UNIT_TEXT_FILL_FORE_SCHEMECOLOR_INDEX" val="15"/>
  <p:tag name="KSO_WM_UNIT_TEXT_FILL_TYPE" val="1"/>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此处添加正文"/>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1650_3*l_h_f*1_3_1"/>
  <p:tag name="KSO_WM_TEMPLATE_CATEGORY" val="custom"/>
  <p:tag name="KSO_WM_TEMPLATE_INDEX" val="2020165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1650_3*l_h_i*1_3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KSO_WM_SLIDE_ID" val="custom20201650_4"/>
  <p:tag name="KSO_WM_TEMPLATE_SUBCATEGORY" val="0"/>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1650"/>
  <p:tag name="KSO_WM_SLIDE_LAYOUT" val="a_l"/>
  <p:tag name="KSO_WM_SLIDE_LAYOUT_CNT" val="1_1"/>
  <p:tag name="KSO_WM_SLIDE_TYPE" val="contents"/>
  <p:tag name="KSO_WM_SLIDE_SUBTYPE" val="diag"/>
  <p:tag name="KSO_WM_TEMPLATE_MASTER_TYPE" val="1"/>
  <p:tag name="KSO_WM_TEMPLATE_COLOR_TYPE" val="1"/>
</p:tagLst>
</file>

<file path=ppt/tags/tag215.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4*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SLIDE_ID" val="custom20201650_5"/>
  <p:tag name="KSO_WM_TEMPLATE_SUBCATEGORY" val="0"/>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1650"/>
  <p:tag name="KSO_WM_SLIDE_LAYOUT" val="a_l"/>
  <p:tag name="KSO_WM_SLIDE_LAYOUT_CNT" val="1_1"/>
  <p:tag name="KSO_WM_SLIDE_TYPE" val="contents"/>
  <p:tag name="KSO_WM_SLIDE_SUBTYPE" val="diag"/>
  <p:tag name="KSO_WM_TEMPLATE_MASTER_TYPE" val="1"/>
  <p:tag name="KSO_WM_TEMPLATE_COLOR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5*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SLIDE_ID" val="custom20201650_6"/>
  <p:tag name="KSO_WM_TEMPLATE_SUBCATEGORY" val="0"/>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1650"/>
  <p:tag name="KSO_WM_SLIDE_LAYOUT" val="a_l"/>
  <p:tag name="KSO_WM_SLIDE_LAYOUT_CNT" val="1_1"/>
  <p:tag name="KSO_WM_SLIDE_TYPE" val="contents"/>
  <p:tag name="KSO_WM_SLIDE_SUBTYPE" val="diag"/>
  <p:tag name="KSO_WM_TEMPLATE_MASTER_TYPE" val="1"/>
  <p:tag name="KSO_WM_TEMPLATE_COLOR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6*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01650_7"/>
  <p:tag name="KSO_WM_TEMPLATE_SUBCATEGORY" val="0"/>
  <p:tag name="KSO_WM_SLIDE_ITEM_CNT" val="0"/>
  <p:tag name="KSO_WM_SLIDE_INDEX" val="7"/>
  <p:tag name="KSO_WM_TAG_VERSION" val="1.0"/>
  <p:tag name="KSO_WM_BEAUTIFY_FLAG" val="#wm#"/>
  <p:tag name="KSO_WM_TEMPLATE_CATEGORY" val="custom"/>
  <p:tag name="KSO_WM_TEMPLATE_INDEX" val="20201650"/>
  <p:tag name="KSO_WM_SLIDE_TYPE" val="sectionTitle"/>
  <p:tag name="KSO_WM_SLIDE_SUBTYPE" val="picTxt"/>
  <p:tag name="KSO_WM_SLIDE_LAYOUT" val="a_b"/>
  <p:tag name="KSO_WM_SLIDE_LAYOUT_CNT" val="1_2"/>
  <p:tag name="KSO_WM_TEMPLATE_MASTER_TYPE" val="1"/>
  <p:tag name="KSO_WM_TEMPLATE_COLOR_TYPE" val="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a*1"/>
  <p:tag name="KSO_WM_TEMPLATE_CATEGORY" val="custom"/>
  <p:tag name="KSO_WM_TEMPLATE_INDEX" val="20201650"/>
  <p:tag name="KSO_WM_UNIT_LAYERLEVEL" val="1"/>
  <p:tag name="KSO_WM_TAG_VERSION" val="1.0"/>
  <p:tag name="KSO_WM_BEAUTIFY_FLAG" val="#wm#"/>
  <p:tag name="KSO_WM_UNIT_ISCONTENTSTITLE" val="0"/>
  <p:tag name="KSO_WM_UNIT_PRESET_TEXT" val="第一章节"/>
  <p:tag name="KSO_WM_UNIT_NOCLEAR" val="0"/>
  <p:tag name="KSO_WM_UNIT_VALUE" val="5"/>
  <p:tag name="KSO_WM_UNIT_TYPE" val="a"/>
  <p:tag name="KSO_WM_UNIT_INDEX" val="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1"/>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正文，文字是您思想的提炼，请尽量言简意赅的阐述观点。"/>
  <p:tag name="KSO_WM_UNIT_NOCLEAR" val="0"/>
  <p:tag name="KSO_WM_UNIT_VALUE" val="40"/>
  <p:tag name="KSO_WM_UNIT_TYPE" val="b"/>
  <p:tag name="KSO_WM_UNIT_INDEX" val="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7*b*2"/>
  <p:tag name="KSO_WM_TEMPLATE_CATEGORY" val="custom"/>
  <p:tag name="KSO_WM_TEMPLATE_INDEX" val="20201650"/>
  <p:tag name="KSO_WM_UNIT_LAYERLEVEL" val="1"/>
  <p:tag name="KSO_WM_TAG_VERSION" val="1.0"/>
  <p:tag name="KSO_WM_BEAUTIFY_FLAG" val="#wm#"/>
  <p:tag name="KSO_WM_UNIT_ISCONTENTSTITLE" val="0"/>
  <p:tag name="KSO_WM_UNIT_PRESET_TEXT" val="点击此处添加标题"/>
  <p:tag name="KSO_WM_UNIT_NOCLEAR" val="0"/>
  <p:tag name="KSO_WM_UNIT_VALUE" val="12"/>
  <p:tag name="KSO_WM_UNIT_TYPE" val="b"/>
  <p:tag name="KSO_WM_UNIT_INDEX" val="2"/>
</p:tagLst>
</file>

<file path=ppt/tags/tag224.xml><?xml version="1.0" encoding="utf-8"?>
<p:tagLst xmlns:a="http://schemas.openxmlformats.org/drawingml/2006/main" xmlns:r="http://schemas.openxmlformats.org/officeDocument/2006/relationships" xmlns:p="http://schemas.openxmlformats.org/presentationml/2006/main">
  <p:tag name="KSO_WM_SLIDE_ID" val="custom20201650_8"/>
  <p:tag name="KSO_WM_TEMPLATE_SUBCATEGORY" val="0"/>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1650"/>
  <p:tag name="KSO_WM_SLIDE_LAYOUT" val="a_d_f"/>
  <p:tag name="KSO_WM_SLIDE_LAYOUT_CNT" val="1_1_1"/>
  <p:tag name="KSO_WM_TEMPLATE_MASTER_TYPE" val="1"/>
  <p:tag name="KSO_WM_TEMPLATE_COLOR_TYPE" val="1"/>
</p:tagLst>
</file>

<file path=ppt/tags/tag225.xml><?xml version="1.0" encoding="utf-8"?>
<p:tagLst xmlns:a="http://schemas.openxmlformats.org/drawingml/2006/main" xmlns:r="http://schemas.openxmlformats.org/officeDocument/2006/relationships" xmlns:p="http://schemas.openxmlformats.org/presentationml/2006/main">
  <p:tag name="KSO_WM_SLIDE_ID" val="custom20201650_10"/>
  <p:tag name="KSO_WM_TEMPLATE_SUBCATEGORY" val="0"/>
  <p:tag name="KSO_WM_SLIDE_ITEM_CNT" val="0"/>
  <p:tag name="KSO_WM_SLIDE_INDEX" val="10"/>
  <p:tag name="KSO_WM_TAG_VERSION" val="1.0"/>
  <p:tag name="KSO_WM_BEAUTIFY_FLAG" val="#wm#"/>
  <p:tag name="KSO_WM_TEMPLATE_CATEGORY" val="custom"/>
  <p:tag name="KSO_WM_TEMPLATE_INDEX" val="20201650"/>
  <p:tag name="KSO_WM_SLIDE_TYPE" val="text"/>
  <p:tag name="KSO_WM_SLIDE_SUBTYPE" val="picTxt"/>
  <p:tag name="KSO_WM_SLIDE_SIZE" val="866*400"/>
  <p:tag name="KSO_WM_SLIDE_POSITION" val="45*60"/>
  <p:tag name="KSO_WM_SLIDE_LAYOUT" val="a_d_f"/>
  <p:tag name="KSO_WM_SLIDE_LAYOUT_CNT" val="1_1_1"/>
  <p:tag name="KSO_WM_TEMPLATE_MASTER_TYPE" val="1"/>
  <p:tag name="KSO_WM_TEMPLATE_COLOR_TYPE" val="1"/>
</p:tagLst>
</file>

<file path=ppt/tags/tag226.xml><?xml version="1.0" encoding="utf-8"?>
<p:tagLst xmlns:a="http://schemas.openxmlformats.org/drawingml/2006/main" xmlns:r="http://schemas.openxmlformats.org/officeDocument/2006/relationships" xmlns:p="http://schemas.openxmlformats.org/presentationml/2006/main">
  <p:tag name="KSO_WM_SLIDE_ID" val="custom20201650_11"/>
  <p:tag name="KSO_WM_TEMPLATE_SUBCATEGORY" val="0"/>
  <p:tag name="KSO_WM_SLIDE_ITEM_CNT" val="0"/>
  <p:tag name="KSO_WM_SLIDE_INDEX" val="11"/>
  <p:tag name="KSO_WM_TAG_VERSION" val="1.0"/>
  <p:tag name="KSO_WM_BEAUTIFY_FLAG" val="#wm#"/>
  <p:tag name="KSO_WM_TEMPLATE_CATEGORY" val="custom"/>
  <p:tag name="KSO_WM_TEMPLATE_INDEX" val="20201650"/>
  <p:tag name="KSO_WM_SLIDE_TYPE" val="text"/>
  <p:tag name="KSO_WM_SLIDE_SUBTYPE" val="picTxt"/>
  <p:tag name="KSO_WM_SLIDE_SIZE" val="864*429"/>
  <p:tag name="KSO_WM_SLIDE_POSITION" val="48*61"/>
  <p:tag name="KSO_WM_SLIDE_LAYOUT" val="a_d_f"/>
  <p:tag name="KSO_WM_SLIDE_LAYOUT_CNT" val="1_1_1"/>
  <p:tag name="KSO_WM_TEMPLATE_MASTER_TYPE" val="1"/>
  <p:tag name="KSO_WM_TEMPLATE_COLOR_TYPE" val="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1*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228.xml><?xml version="1.0" encoding="utf-8"?>
<p:tagLst xmlns:a="http://schemas.openxmlformats.org/drawingml/2006/main" xmlns:r="http://schemas.openxmlformats.org/officeDocument/2006/relationships" xmlns:p="http://schemas.openxmlformats.org/presentationml/2006/main">
  <p:tag name="KSO_WM_SLIDE_ID" val="custom20201650_12"/>
  <p:tag name="KSO_WM_TEMPLATE_SUBCATEGORY" val="0"/>
  <p:tag name="KSO_WM_SLIDE_ITEM_CNT" val="0"/>
  <p:tag name="KSO_WM_SLIDE_INDEX" val="12"/>
  <p:tag name="KSO_WM_TAG_VERSION" val="1.0"/>
  <p:tag name="KSO_WM_BEAUTIFY_FLAG" val="#wm#"/>
  <p:tag name="KSO_WM_TEMPLATE_CATEGORY" val="custom"/>
  <p:tag name="KSO_WM_TEMPLATE_INDEX" val="20201650"/>
  <p:tag name="KSO_WM_SLIDE_LAYOUT" val="a_d_f"/>
  <p:tag name="KSO_WM_SLIDE_LAYOUT_CNT" val="1_1_1"/>
  <p:tag name="KSO_WM_SLIDE_TYPE" val="text"/>
  <p:tag name="KSO_WM_SLIDE_SUBTYPE" val="picTxt"/>
  <p:tag name="KSO_WM_SLIDE_SIZE" val="866*434"/>
  <p:tag name="KSO_WM_SLIDE_POSITION" val="46*52"/>
  <p:tag name="KSO_WM_TEMPLATE_MASTER_TYPE" val="1"/>
  <p:tag name="KSO_WM_TEMPLATE_COLOR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2*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30"/>
  <p:tag name="KSO_WM_UNIT_TYPE" val="a"/>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ID" val="custom20201650_13"/>
  <p:tag name="KSO_WM_TEMPLATE_SUBCATEGORY" val="0"/>
  <p:tag name="KSO_WM_SLIDE_ITEM_CNT" val="0"/>
  <p:tag name="KSO_WM_SLIDE_INDEX" val="13"/>
  <p:tag name="KSO_WM_TAG_VERSION" val="1.0"/>
  <p:tag name="KSO_WM_BEAUTIFY_FLAG" val="#wm#"/>
  <p:tag name="KSO_WM_TEMPLATE_CATEGORY" val="custom"/>
  <p:tag name="KSO_WM_TEMPLATE_INDEX" val="20201650"/>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3*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1650_3*l_h_i*1_1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1650_3*l_h_i*1_2_1"/>
  <p:tag name="KSO_WM_TEMPLATE_CATEGORY" val="custom"/>
  <p:tag name="KSO_WM_TEMPLATE_INDEX" val="20201650"/>
  <p:tag name="KSO_WM_UNIT_LAYERLEVEL" val="1_1_1"/>
  <p:tag name="KSO_WM_TAG_VERSION" val="1.0"/>
  <p:tag name="KSO_WM_BEAUTIFY_FLAG" val="#wm#"/>
  <p:tag name="KSO_WM_UNIT_FILL_FORE_SCHEMECOLOR_INDEX" val="13"/>
  <p:tag name="KSO_WM_UNIT_FILL_TYPE" val="1"/>
  <p:tag name="KSO_WM_UNIT_TEXT_FILL_FORE_SCHEMECOLOR_INDEX" val="15"/>
  <p:tag name="KSO_WM_UNIT_TEXT_FILL_TYPE" val="1"/>
  <p:tag name="KSO_WM_UNIT_USESOURCEFORMAT_APPLY"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1650_3*l_h_i*1_3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SLIDE_ID" val="custom20201650_13"/>
  <p:tag name="KSO_WM_TEMPLATE_SUBCATEGORY" val="0"/>
  <p:tag name="KSO_WM_SLIDE_ITEM_CNT" val="0"/>
  <p:tag name="KSO_WM_SLIDE_INDEX" val="13"/>
  <p:tag name="KSO_WM_TAG_VERSION" val="1.0"/>
  <p:tag name="KSO_WM_BEAUTIFY_FLAG" val="#wm#"/>
  <p:tag name="KSO_WM_TEMPLATE_CATEGORY" val="custom"/>
  <p:tag name="KSO_WM_TEMPLATE_INDEX" val="20201650"/>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3*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1650_3*l_h_i*1_1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1650_3*l_h_i*1_2_1"/>
  <p:tag name="KSO_WM_TEMPLATE_CATEGORY" val="custom"/>
  <p:tag name="KSO_WM_TEMPLATE_INDEX" val="20201650"/>
  <p:tag name="KSO_WM_UNIT_LAYERLEVEL" val="1_1_1"/>
  <p:tag name="KSO_WM_TAG_VERSION" val="1.0"/>
  <p:tag name="KSO_WM_BEAUTIFY_FLAG" val="#wm#"/>
  <p:tag name="KSO_WM_UNIT_FILL_FORE_SCHEMECOLOR_INDEX" val="13"/>
  <p:tag name="KSO_WM_UNIT_FILL_TYPE" val="1"/>
  <p:tag name="KSO_WM_UNIT_TEXT_FILL_FORE_SCHEMECOLOR_INDEX" val="15"/>
  <p:tag name="KSO_WM_UNIT_TEXT_FILL_TYPE" val="1"/>
  <p:tag name="KSO_WM_UNIT_USESOURCEFORMAT_APPLY"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1650_3*l_h_i*1_3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1650_3*l_h_i*1_2_1"/>
  <p:tag name="KSO_WM_TEMPLATE_CATEGORY" val="custom"/>
  <p:tag name="KSO_WM_TEMPLATE_INDEX" val="20201650"/>
  <p:tag name="KSO_WM_UNIT_LAYERLEVEL" val="1_1_1"/>
  <p:tag name="KSO_WM_TAG_VERSION" val="1.0"/>
  <p:tag name="KSO_WM_BEAUTIFY_FLAG" val="#wm#"/>
  <p:tag name="KSO_WM_UNIT_FILL_FORE_SCHEMECOLOR_INDEX" val="13"/>
  <p:tag name="KSO_WM_UNIT_FILL_TYPE" val="1"/>
  <p:tag name="KSO_WM_UNIT_TEXT_FILL_FORE_SCHEMECOLOR_INDEX" val="15"/>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1650_2*a*1"/>
  <p:tag name="KSO_WM_TEMPLATE_CATEGORY" val="custom"/>
  <p:tag name="KSO_WM_TEMPLATE_INDEX" val="20201650"/>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SLIDE_ID" val="custom20201650_13"/>
  <p:tag name="KSO_WM_TEMPLATE_SUBCATEGORY" val="0"/>
  <p:tag name="KSO_WM_SLIDE_ITEM_CNT" val="0"/>
  <p:tag name="KSO_WM_SLIDE_INDEX" val="13"/>
  <p:tag name="KSO_WM_TAG_VERSION" val="1.0"/>
  <p:tag name="KSO_WM_BEAUTIFY_FLAG" val="#wm#"/>
  <p:tag name="KSO_WM_TEMPLATE_CATEGORY" val="custom"/>
  <p:tag name="KSO_WM_TEMPLATE_INDEX" val="20201650"/>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1650_13*a*1"/>
  <p:tag name="KSO_WM_TEMPLATE_CATEGORY" val="custom"/>
  <p:tag name="KSO_WM_TEMPLATE_INDEX" val="20201650"/>
  <p:tag name="KSO_WM_UNIT_LAYERLEVEL" val="1"/>
  <p:tag name="KSO_WM_TAG_VERSION" val="1.0"/>
  <p:tag name="KSO_WM_BEAUTIFY_FLAG" val="#wm#"/>
  <p:tag name="KSO_WM_UNIT_ISCONTENTSTITLE" val="0"/>
  <p:tag name="KSO_WM_UNIT_PRESET_TEXT" val="单击此处添加标题"/>
  <p:tag name="KSO_WM_UNIT_NOCLEAR" val="0"/>
  <p:tag name="KSO_WM_UNIT_VALUE" val="42"/>
  <p:tag name="KSO_WM_UNIT_TYPE" val="a"/>
  <p:tag name="KSO_WM_UNIT_INDEX"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1650_3*l_h_i*1_1_1"/>
  <p:tag name="KSO_WM_TEMPLATE_CATEGORY" val="custom"/>
  <p:tag name="KSO_WM_TEMPLATE_INDEX" val="20201650"/>
  <p:tag name="KSO_WM_UNIT_LAYERLEVEL" val="1_1_1"/>
  <p:tag name="KSO_WM_TAG_VERSION" val="1.0"/>
  <p:tag name="KSO_WM_BEAUTIFY_FLAG" val="#wm#"/>
  <p:tag name="KSO_WM_UNIT_FILL_FORE_SCHEMECOLOR_INDEX" val="5"/>
  <p:tag name="KSO_WM_UNIT_FILL_TYPE" val="1"/>
  <p:tag name="KSO_WM_UNIT_TEXT_FILL_FORE_SCHEMECOLOR_INDEX" val="15"/>
  <p:tag name="KSO_WM_UNIT_TEXT_FILL_TYPE" val="1"/>
  <p:tag name="KSO_WM_UNIT_USESOURCEFORMAT_APPLY"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1650_3*l_h_i*1_2_1"/>
  <p:tag name="KSO_WM_TEMPLATE_CATEGORY" val="custom"/>
  <p:tag name="KSO_WM_TEMPLATE_INDEX" val="20201650"/>
  <p:tag name="KSO_WM_UNIT_LAYERLEVEL" val="1_1_1"/>
  <p:tag name="KSO_WM_TAG_VERSION" val="1.0"/>
  <p:tag name="KSO_WM_BEAUTIFY_FLAG" val="#wm#"/>
  <p:tag name="KSO_WM_UNIT_FILL_FORE_SCHEMECOLOR_INDEX" val="13"/>
  <p:tag name="KSO_WM_UNIT_FILL_TYPE" val="1"/>
  <p:tag name="KSO_WM_UNIT_TEXT_FILL_FORE_SCHEMECOLOR_INDEX" val="15"/>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SLIDE_ID" val="custom20201650_14"/>
  <p:tag name="KSO_WM_TEMPLATE_SUBCATEGORY" val="0"/>
  <p:tag name="KSO_WM_SLIDE_ITEM_CNT" val="0"/>
  <p:tag name="KSO_WM_SLIDE_INDEX" val="14"/>
  <p:tag name="KSO_WM_TAG_VERSION" val="1.0"/>
  <p:tag name="KSO_WM_BEAUTIFY_FLAG" val="#wm#"/>
  <p:tag name="KSO_WM_TEMPLATE_CATEGORY" val="custom"/>
  <p:tag name="KSO_WM_TEMPLATE_INDEX" val="20201650"/>
  <p:tag name="KSO_WM_SLIDE_TYPE" val="text"/>
  <p:tag name="KSO_WM_SLIDE_SUBTYPE" val="pureTxt"/>
  <p:tag name="KSO_WM_SLIDE_SIZE" val="720*329"/>
  <p:tag name="KSO_WM_SLIDE_POSITION" val="119*105"/>
  <p:tag name="KSO_WM_SLIDE_LAYOUT" val="a_f"/>
  <p:tag name="KSO_WM_SLIDE_LAYOUT_CNT" val="1_1"/>
  <p:tag name="KSO_WM_TEMPLATE_MASTER_TYPE" val="1"/>
  <p:tag name="KSO_WM_TEMPLATE_COLOR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201650"/>
  <p:tag name="KSO_WM_TEMPLATE_THUMBS_INDEX" val="1、4、8、10、13、15"/>
  <p:tag name="KSO_WM_TEMPLATE_MASTER_TYPE" val="1"/>
  <p:tag name="KSO_WM_TEMPLATE_COLOR_TYPE" val="1"/>
  <p:tag name="KSO_WM_TEMPLATE_MASTER_THUMB_INDEX" val="12"/>
  <p:tag name="KSO_WM_UNIT_SHOW_EDIT_AREA_INDICATION"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leftRight"/>
  <p:tag name="KSO_WM_SLIDE_BK_DARK_LIGHT"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SUBTYPE" val="h"/>
  <p:tag name="KSO_WM_UNIT_TYPE" val="i"/>
  <p:tag name="KSO_WM_UNIT_INDEX" val="1"/>
  <p:tag name="KSO_WM_UNIT_BK_DARK_LIGHT" val="2"/>
  <p:tag name="KSO_WM_SLIDE_BACKGROUND_TYPE" val="frame"/>
  <p:tag name="KSO_WM_SLIDE_BK_DARK_LIGHT"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frame"/>
  <p:tag name="KSO_WM_SLIDE_BK_DARK_LIGHT" val="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leftRight"/>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SUBTYPE" val="h"/>
  <p:tag name="KSO_WM_UNIT_TYPE" val="i"/>
  <p:tag name="KSO_WM_UNIT_INDEX" val="1"/>
  <p:tag name="KSO_WM_UNIT_BK_DARK_LIGHT" val="2"/>
  <p:tag name="KSO_WM_SLIDE_BACKGROUND_TYPE" val="frame"/>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SUBTYPE" val="h"/>
  <p:tag name="KSO_WM_UNIT_TYPE" val="i"/>
  <p:tag name="KSO_WM_UNIT_INDEX" val="1"/>
  <p:tag name="KSO_WM_UNIT_BK_DARK_LIGHT" val="2"/>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fontScheme name="卡通风">
      <a:majorFont>
        <a:latin typeface="幼圆"/>
        <a:ea typeface="汉仪乐喵体W"/>
        <a:cs typeface=""/>
      </a:majorFont>
      <a:minorFont>
        <a:latin typeface="幼圆"/>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2.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3.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4.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5.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6.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7.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8.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ppt/theme/themeOverride9.xml><?xml version="1.0" encoding="utf-8"?>
<a:themeOverride xmlns:a="http://schemas.openxmlformats.org/drawingml/2006/main">
  <a:clrScheme name="自定义 103">
    <a:dk1>
      <a:srgbClr val="000000"/>
    </a:dk1>
    <a:lt1>
      <a:srgbClr val="FFFFFF"/>
    </a:lt1>
    <a:dk2>
      <a:srgbClr val="FFDC73"/>
    </a:dk2>
    <a:lt2>
      <a:srgbClr val="FFEAA2"/>
    </a:lt2>
    <a:accent1>
      <a:srgbClr val="CDA123"/>
    </a:accent1>
    <a:accent2>
      <a:srgbClr val="ACA744"/>
    </a:accent2>
    <a:accent3>
      <a:srgbClr val="89A767"/>
    </a:accent3>
    <a:accent4>
      <a:srgbClr val="68AC8A"/>
    </a:accent4>
    <a:accent5>
      <a:srgbClr val="45AEAB"/>
    </a:accent5>
    <a:accent6>
      <a:srgbClr val="23B6CD"/>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405</TotalTime>
  <Words>3032</Words>
  <Application>Microsoft Office PowerPoint</Application>
  <PresentationFormat>宽屏</PresentationFormat>
  <Paragraphs>348</Paragraphs>
  <Slides>83</Slides>
  <Notes>40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83</vt:i4>
      </vt:variant>
    </vt:vector>
  </HeadingPairs>
  <TitlesOfParts>
    <vt:vector size="90" baseType="lpstr">
      <vt:lpstr>等线</vt:lpstr>
      <vt:lpstr>汉仪乐喵体W</vt:lpstr>
      <vt:lpstr>微软雅黑</vt:lpstr>
      <vt:lpstr>幼圆</vt:lpstr>
      <vt:lpstr>Arial</vt:lpstr>
      <vt:lpstr>Cambria Math</vt:lpstr>
      <vt:lpstr>Office 主题​​</vt:lpstr>
      <vt:lpstr>工科数学分析期中串讲</vt:lpstr>
      <vt:lpstr>第一部分</vt:lpstr>
      <vt:lpstr>PowerPoint 演示文稿</vt:lpstr>
      <vt:lpstr>方法1 直接代入数值求极限</vt:lpstr>
      <vt:lpstr>在使用洛必达法则的过程中可能用到</vt:lpstr>
      <vt:lpstr>方法2 利用重要极限</vt:lpstr>
      <vt:lpstr>10-11期中</vt:lpstr>
      <vt:lpstr>方法3 单调有界准则求解数列极限</vt:lpstr>
      <vt:lpstr>PowerPoint 演示文稿</vt:lpstr>
      <vt:lpstr>10-11期中</vt:lpstr>
      <vt:lpstr>方法4 利用等价无穷小</vt:lpstr>
      <vt:lpstr>PowerPoint 演示文稿</vt:lpstr>
      <vt:lpstr>13-14期中</vt:lpstr>
      <vt:lpstr>17-18期末</vt:lpstr>
      <vt:lpstr>方法5 夹逼定理求极限</vt:lpstr>
      <vt:lpstr>PowerPoint 演示文稿</vt:lpstr>
      <vt:lpstr>PowerPoint 演示文稿</vt:lpstr>
      <vt:lpstr>方法6 洛必达法则</vt:lpstr>
      <vt:lpstr>11-12期末</vt:lpstr>
      <vt:lpstr>补充例题</vt:lpstr>
      <vt:lpstr>补充例题</vt:lpstr>
      <vt:lpstr>补充例题</vt:lpstr>
      <vt:lpstr>利用导数的定义求极限 利用泰勒公式求极限 利用定积分的定义求极限 利用级数求和求极限</vt:lpstr>
      <vt:lpstr>第二部分</vt:lpstr>
      <vt:lpstr>第一部分 导数微分的定义和求导数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第二部分 研究函数的性质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第三部分</vt:lpstr>
      <vt:lpstr>PowerPoint 演示文稿</vt:lpstr>
      <vt:lpstr>PowerPoint 演示文稿</vt:lpstr>
      <vt:lpstr>PowerPoint 演示文稿</vt:lpstr>
      <vt:lpstr>PowerPoint 演示文稿</vt:lpstr>
      <vt:lpstr>PowerPoint 演示文稿</vt:lpstr>
      <vt:lpstr>套路：积分与微分方程求解</vt:lpstr>
      <vt:lpstr>PowerPoint 演示文稿</vt:lpstr>
      <vt:lpstr>PowerPoint 演示文稿</vt:lpstr>
      <vt:lpstr>PowerPoint 演示文稿</vt:lpstr>
      <vt:lpstr>小结</vt:lpstr>
      <vt:lpstr>（二）拉格朗日中值定理</vt:lpstr>
      <vt:lpstr>应用</vt:lpstr>
      <vt:lpstr>PowerPoint 演示文稿</vt:lpstr>
      <vt:lpstr>PowerPoint 演示文稿</vt:lpstr>
      <vt:lpstr>应用                                           （题型链接）</vt:lpstr>
      <vt:lpstr>PowerPoint 演示文稿</vt:lpstr>
      <vt:lpstr>PowerPoint 演示文稿</vt:lpstr>
      <vt:lpstr>PowerPoint 演示文稿</vt:lpstr>
      <vt:lpstr>PowerPoint 演示文稿</vt:lpstr>
      <vt:lpstr>PowerPoint 演示文稿</vt:lpstr>
      <vt:lpstr>应用</vt:lpstr>
      <vt:lpstr>PowerPoint 演示文稿</vt:lpstr>
      <vt:lpstr>PowerPoint 演示文稿</vt:lpstr>
      <vt:lpstr>定点展开相减法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数学公开课</dc:title>
  <dc:creator/>
  <cp:lastModifiedBy>张 懿元</cp:lastModifiedBy>
  <cp:revision>91</cp:revision>
  <dcterms:created xsi:type="dcterms:W3CDTF">2019-06-19T02:08:00Z</dcterms:created>
  <dcterms:modified xsi:type="dcterms:W3CDTF">2019-11-21T08:49:12Z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